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2"/>
  </p:notesMasterIdLst>
  <p:sldIdLst>
    <p:sldId id="256" r:id="rId2"/>
    <p:sldId id="280" r:id="rId3"/>
    <p:sldId id="275" r:id="rId4"/>
    <p:sldId id="264" r:id="rId5"/>
    <p:sldId id="285" r:id="rId6"/>
    <p:sldId id="281" r:id="rId7"/>
    <p:sldId id="282" r:id="rId8"/>
    <p:sldId id="283" r:id="rId9"/>
    <p:sldId id="284" r:id="rId10"/>
    <p:sldId id="279" r:id="rId11"/>
  </p:sldIdLst>
  <p:sldSz cx="9144000" cy="5143500" type="screen16x9"/>
  <p:notesSz cx="6858000" cy="9144000"/>
  <p:embeddedFontLst>
    <p:embeddedFont>
      <p:font typeface="Agency FB" panose="020B0503020202020204" pitchFamily="34" charset="0"/>
      <p:regular r:id="rId13"/>
      <p:bold r:id="rId14"/>
    </p:embeddedFont>
    <p:embeddedFont>
      <p:font typeface="Bebas Neue" panose="020B0606020202050201" pitchFamily="34" charset="0"/>
      <p:regular r:id="rId15"/>
    </p:embeddedFont>
    <p:embeddedFont>
      <p:font typeface="Sitka Banner" pitchFamily="2" charset="0"/>
      <p:regular r:id="rId16"/>
      <p:bold r:id="rId17"/>
      <p:italic r:id="rId18"/>
      <p:boldItalic r:id="rId19"/>
    </p:embeddedFont>
    <p:embeddedFont>
      <p:font typeface="Sitka Text" pitchFamily="2" charset="0"/>
      <p:regular r:id="rId20"/>
      <p:bold r:id="rId21"/>
      <p:italic r:id="rId22"/>
      <p:boldItalic r:id="rId23"/>
    </p:embeddedFont>
    <p:embeddedFont>
      <p:font typeface="Work Sans"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59C95E-B42B-4770-90B2-E3C222C1DBC3}">
  <a:tblStyle styleId="{0159C95E-B42B-4770-90B2-E3C222C1DB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194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4e860fe09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4e860fe0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19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4e860fe0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4e860fe0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50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04e860fe09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04e860fe0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09325" y="0"/>
            <a:ext cx="59328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880925" y="2075825"/>
            <a:ext cx="4737000" cy="1455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069900" y="3864238"/>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 name="Google Shape;23;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6"/>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20000" y="535000"/>
            <a:ext cx="77040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5"/>
        <p:cNvGrpSpPr/>
        <p:nvPr/>
      </p:nvGrpSpPr>
      <p:grpSpPr>
        <a:xfrm>
          <a:off x="0" y="0"/>
          <a:ext cx="0" cy="0"/>
          <a:chOff x="0" y="0"/>
          <a:chExt cx="0" cy="0"/>
        </a:xfrm>
      </p:grpSpPr>
      <p:sp>
        <p:nvSpPr>
          <p:cNvPr id="96" name="Google Shape;96;p20"/>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0"/>
          <p:cNvSpPr txBox="1">
            <a:spLocks noGrp="1"/>
          </p:cNvSpPr>
          <p:nvPr>
            <p:ph type="title"/>
          </p:nvPr>
        </p:nvSpPr>
        <p:spPr>
          <a:xfrm>
            <a:off x="720000" y="2571181"/>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20"/>
          <p:cNvSpPr txBox="1">
            <a:spLocks noGrp="1"/>
          </p:cNvSpPr>
          <p:nvPr>
            <p:ph type="subTitle" idx="1"/>
          </p:nvPr>
        </p:nvSpPr>
        <p:spPr>
          <a:xfrm>
            <a:off x="720000" y="3037336"/>
            <a:ext cx="23364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0"/>
          <p:cNvSpPr txBox="1">
            <a:spLocks noGrp="1"/>
          </p:cNvSpPr>
          <p:nvPr>
            <p:ph type="title" idx="2"/>
          </p:nvPr>
        </p:nvSpPr>
        <p:spPr>
          <a:xfrm>
            <a:off x="3403800" y="2571181"/>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0" name="Google Shape;100;p20"/>
          <p:cNvSpPr txBox="1">
            <a:spLocks noGrp="1"/>
          </p:cNvSpPr>
          <p:nvPr>
            <p:ph type="subTitle" idx="3"/>
          </p:nvPr>
        </p:nvSpPr>
        <p:spPr>
          <a:xfrm>
            <a:off x="3403800" y="3037336"/>
            <a:ext cx="23364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title" idx="4"/>
          </p:nvPr>
        </p:nvSpPr>
        <p:spPr>
          <a:xfrm>
            <a:off x="6087600" y="2571181"/>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20"/>
          <p:cNvSpPr txBox="1">
            <a:spLocks noGrp="1"/>
          </p:cNvSpPr>
          <p:nvPr>
            <p:ph type="subTitle" idx="5"/>
          </p:nvPr>
        </p:nvSpPr>
        <p:spPr>
          <a:xfrm>
            <a:off x="6087600" y="3037336"/>
            <a:ext cx="23364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23632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8" r:id="rId5"/>
    <p:sldLayoutId id="2147483673"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1"/>
          <p:cNvSpPr txBox="1">
            <a:spLocks noGrp="1"/>
          </p:cNvSpPr>
          <p:nvPr>
            <p:ph type="ctrTitle"/>
          </p:nvPr>
        </p:nvSpPr>
        <p:spPr>
          <a:xfrm>
            <a:off x="3948160" y="1590232"/>
            <a:ext cx="4737000" cy="145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solidFill>
                  <a:schemeClr val="lt1"/>
                </a:solidFill>
              </a:rPr>
              <a:t>Unlocking the Secrets of High-Quality Wine</a:t>
            </a:r>
            <a:br>
              <a:rPr lang="en-US" sz="6500" dirty="0">
                <a:solidFill>
                  <a:schemeClr val="lt1"/>
                </a:solidFill>
              </a:rPr>
            </a:br>
            <a:r>
              <a:rPr lang="en-US" sz="2000" dirty="0">
                <a:solidFill>
                  <a:schemeClr val="lt1"/>
                </a:solidFill>
              </a:rPr>
              <a:t>Using Machine Learning</a:t>
            </a:r>
            <a:br>
              <a:rPr lang="en-US" sz="2000" dirty="0">
                <a:solidFill>
                  <a:schemeClr val="lt1"/>
                </a:solidFill>
              </a:rPr>
            </a:br>
            <a:br>
              <a:rPr lang="en-US" sz="2000" dirty="0">
                <a:solidFill>
                  <a:schemeClr val="lt1"/>
                </a:solidFill>
              </a:rPr>
            </a:br>
            <a:r>
              <a:rPr lang="en-US" sz="2000" dirty="0">
                <a:solidFill>
                  <a:schemeClr val="lt1"/>
                </a:solidFill>
              </a:rPr>
              <a:t>CMSE 802</a:t>
            </a:r>
            <a:endParaRPr sz="2000" dirty="0">
              <a:solidFill>
                <a:schemeClr val="lt1"/>
              </a:solidFill>
            </a:endParaRPr>
          </a:p>
        </p:txBody>
      </p:sp>
      <p:sp>
        <p:nvSpPr>
          <p:cNvPr id="175" name="Google Shape;175;p31"/>
          <p:cNvSpPr txBox="1">
            <a:spLocks noGrp="1"/>
          </p:cNvSpPr>
          <p:nvPr>
            <p:ph type="subTitle" idx="1"/>
          </p:nvPr>
        </p:nvSpPr>
        <p:spPr>
          <a:xfrm>
            <a:off x="4069900" y="3864238"/>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US" b="1" dirty="0">
                <a:latin typeface="Agency FB" panose="020B0503020202020204" pitchFamily="34" charset="0"/>
              </a:rPr>
              <a:t>  ADITYA DHAKA </a:t>
            </a:r>
          </a:p>
        </p:txBody>
      </p:sp>
      <p:cxnSp>
        <p:nvCxnSpPr>
          <p:cNvPr id="176" name="Google Shape;176;p31"/>
          <p:cNvCxnSpPr/>
          <p:nvPr/>
        </p:nvCxnSpPr>
        <p:spPr>
          <a:xfrm>
            <a:off x="6098252" y="3594719"/>
            <a:ext cx="429900" cy="0"/>
          </a:xfrm>
          <a:prstGeom prst="straightConnector1">
            <a:avLst/>
          </a:prstGeom>
          <a:noFill/>
          <a:ln w="9525" cap="flat" cmpd="sng">
            <a:solidFill>
              <a:schemeClr val="lt1"/>
            </a:solidFill>
            <a:prstDash val="solid"/>
            <a:round/>
            <a:headEnd type="none" w="med" len="med"/>
            <a:tailEnd type="none" w="med" len="med"/>
          </a:ln>
        </p:spPr>
      </p:cxnSp>
      <p:grpSp>
        <p:nvGrpSpPr>
          <p:cNvPr id="9642" name="Google Shape;9642;p77"/>
          <p:cNvGrpSpPr/>
          <p:nvPr/>
        </p:nvGrpSpPr>
        <p:grpSpPr>
          <a:xfrm>
            <a:off x="5382383" y="3864238"/>
            <a:ext cx="357720" cy="355148"/>
            <a:chOff x="1408777" y="3680964"/>
            <a:chExt cx="357720" cy="355148"/>
          </a:xfrm>
        </p:grpSpPr>
        <p:sp>
          <p:nvSpPr>
            <p:cNvPr id="9643" name="Google Shape;9643;p77"/>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7"/>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7"/>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7"/>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7"/>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2"/>
        <p:cNvGrpSpPr/>
        <p:nvPr/>
      </p:nvGrpSpPr>
      <p:grpSpPr>
        <a:xfrm>
          <a:off x="0" y="0"/>
          <a:ext cx="0" cy="0"/>
          <a:chOff x="0" y="0"/>
          <a:chExt cx="0" cy="0"/>
        </a:xfrm>
      </p:grpSpPr>
      <p:sp>
        <p:nvSpPr>
          <p:cNvPr id="5" name="Title 4">
            <a:extLst>
              <a:ext uri="{FF2B5EF4-FFF2-40B4-BE49-F238E27FC236}">
                <a16:creationId xmlns:a16="http://schemas.microsoft.com/office/drawing/2014/main" id="{81052D96-9C30-9040-D283-B54A0F077B00}"/>
              </a:ext>
            </a:extLst>
          </p:cNvPr>
          <p:cNvSpPr>
            <a:spLocks noGrp="1"/>
          </p:cNvSpPr>
          <p:nvPr>
            <p:ph type="title"/>
          </p:nvPr>
        </p:nvSpPr>
        <p:spPr>
          <a:xfrm>
            <a:off x="639318" y="333294"/>
            <a:ext cx="7704000" cy="447900"/>
          </a:xfrm>
        </p:spPr>
        <p:txBody>
          <a:bodyPr/>
          <a:lstStyle/>
          <a:p>
            <a:r>
              <a:rPr lang="en-US" sz="80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FDA6B8-4620-C0F7-DBA4-2A4E84D0EEF0}"/>
              </a:ext>
            </a:extLst>
          </p:cNvPr>
          <p:cNvSpPr>
            <a:spLocks noGrp="1"/>
          </p:cNvSpPr>
          <p:nvPr>
            <p:ph type="subTitle" idx="1"/>
          </p:nvPr>
        </p:nvSpPr>
        <p:spPr>
          <a:xfrm>
            <a:off x="509075" y="942409"/>
            <a:ext cx="2907600" cy="713400"/>
          </a:xfrm>
        </p:spPr>
        <p:txBody>
          <a:bodyPr/>
          <a:lstStyle/>
          <a:p>
            <a:pPr algn="l"/>
            <a:r>
              <a:rPr lang="en-US" sz="3200" b="1" u="sng" dirty="0"/>
              <a:t>Overview</a:t>
            </a:r>
            <a:r>
              <a:rPr lang="en-US" sz="3200" b="1" dirty="0"/>
              <a:t>:</a:t>
            </a:r>
            <a:endParaRPr lang="en-US" sz="4400" b="1" dirty="0">
              <a:solidFill>
                <a:schemeClr val="bg2">
                  <a:lumMod val="20000"/>
                  <a:lumOff val="80000"/>
                </a:schemeClr>
              </a:solidFill>
            </a:endParaRPr>
          </a:p>
        </p:txBody>
      </p:sp>
      <p:sp>
        <p:nvSpPr>
          <p:cNvPr id="3" name="Subtitle 2">
            <a:extLst>
              <a:ext uri="{FF2B5EF4-FFF2-40B4-BE49-F238E27FC236}">
                <a16:creationId xmlns:a16="http://schemas.microsoft.com/office/drawing/2014/main" id="{E884B22E-19EB-2106-453C-7C592F3E52F7}"/>
              </a:ext>
            </a:extLst>
          </p:cNvPr>
          <p:cNvSpPr>
            <a:spLocks noGrp="1"/>
          </p:cNvSpPr>
          <p:nvPr>
            <p:ph type="subTitle" idx="2"/>
          </p:nvPr>
        </p:nvSpPr>
        <p:spPr>
          <a:xfrm>
            <a:off x="4854388" y="883011"/>
            <a:ext cx="4171323" cy="713400"/>
          </a:xfrm>
        </p:spPr>
        <p:txBody>
          <a:bodyPr/>
          <a:lstStyle/>
          <a:p>
            <a:pPr algn="l"/>
            <a:r>
              <a:rPr lang="en-US" sz="3200" b="1" u="sng" dirty="0"/>
              <a:t>Key Aspects of the Project:</a:t>
            </a:r>
          </a:p>
        </p:txBody>
      </p:sp>
      <p:sp>
        <p:nvSpPr>
          <p:cNvPr id="4" name="Subtitle 3">
            <a:extLst>
              <a:ext uri="{FF2B5EF4-FFF2-40B4-BE49-F238E27FC236}">
                <a16:creationId xmlns:a16="http://schemas.microsoft.com/office/drawing/2014/main" id="{E4625231-E3FC-BEB6-6952-91D1670A7B61}"/>
              </a:ext>
            </a:extLst>
          </p:cNvPr>
          <p:cNvSpPr>
            <a:spLocks noGrp="1"/>
          </p:cNvSpPr>
          <p:nvPr>
            <p:ph type="subTitle" idx="3"/>
          </p:nvPr>
        </p:nvSpPr>
        <p:spPr>
          <a:xfrm>
            <a:off x="509075" y="2671062"/>
            <a:ext cx="3780539" cy="713400"/>
          </a:xfrm>
        </p:spPr>
        <p:txBody>
          <a:bodyPr/>
          <a:lstStyle/>
          <a:p>
            <a:pPr algn="just"/>
            <a:r>
              <a:rPr lang="en-US" i="1" dirty="0">
                <a:solidFill>
                  <a:schemeClr val="bg1"/>
                </a:solidFill>
                <a:latin typeface="Sitka Banner" pitchFamily="2" charset="0"/>
                <a:ea typeface="Tahoma" panose="020B0604030504040204" pitchFamily="34" charset="0"/>
                <a:cs typeface="Tahoma" panose="020B0604030504040204" pitchFamily="34" charset="0"/>
              </a:rPr>
              <a:t>The project involves classifying red wines into "good" and "bad" categories based on their chemical properties. This classification is critical for both producers and consumers to assess wine quality without relying solely on subjective tasting. A variety of machine learning models were tested to identify the most effective method for predicting wine quality.</a:t>
            </a:r>
          </a:p>
        </p:txBody>
      </p:sp>
      <p:sp>
        <p:nvSpPr>
          <p:cNvPr id="5" name="Subtitle 4">
            <a:extLst>
              <a:ext uri="{FF2B5EF4-FFF2-40B4-BE49-F238E27FC236}">
                <a16:creationId xmlns:a16="http://schemas.microsoft.com/office/drawing/2014/main" id="{23141E1F-5507-490A-A0B0-E7B4F01709F9}"/>
              </a:ext>
            </a:extLst>
          </p:cNvPr>
          <p:cNvSpPr>
            <a:spLocks noGrp="1"/>
          </p:cNvSpPr>
          <p:nvPr>
            <p:ph type="subTitle" idx="4"/>
          </p:nvPr>
        </p:nvSpPr>
        <p:spPr>
          <a:xfrm>
            <a:off x="4854388" y="2785363"/>
            <a:ext cx="2907600" cy="713400"/>
          </a:xfrm>
        </p:spPr>
        <p:txBody>
          <a:bodyPr/>
          <a:lstStyle/>
          <a:p>
            <a:pPr marL="425450" indent="-285750" algn="l">
              <a:buFont typeface="Arial" panose="020B0604020202020204" pitchFamily="34" charset="0"/>
              <a:buChar char="•"/>
            </a:pPr>
            <a:r>
              <a:rPr lang="en-US" b="1" i="1" dirty="0">
                <a:latin typeface="Sitka Banner" pitchFamily="2" charset="0"/>
                <a:ea typeface="Tahoma" panose="020B0604030504040204" pitchFamily="34" charset="0"/>
                <a:cs typeface="Tahoma" panose="020B0604030504040204" pitchFamily="34" charset="0"/>
              </a:rPr>
              <a:t>Data Source</a:t>
            </a:r>
            <a:r>
              <a:rPr lang="en-US" i="1" dirty="0">
                <a:latin typeface="Sitka Banner" pitchFamily="2" charset="0"/>
                <a:ea typeface="Tahoma" panose="020B0604030504040204" pitchFamily="34" charset="0"/>
                <a:cs typeface="Tahoma" panose="020B0604030504040204" pitchFamily="34" charset="0"/>
              </a:rPr>
              <a:t>: The dataset used is from the UCI Machine Learning Repository, containing red wine chemical properties such as alcohol content, acidity, sugar levels, and more.</a:t>
            </a:r>
          </a:p>
          <a:p>
            <a:pPr marL="425450" indent="-285750" algn="l">
              <a:buFont typeface="Arial" panose="020B0604020202020204" pitchFamily="34" charset="0"/>
              <a:buChar char="•"/>
            </a:pPr>
            <a:r>
              <a:rPr lang="en-US" b="1" i="1" dirty="0">
                <a:latin typeface="Sitka Banner" pitchFamily="2" charset="0"/>
                <a:ea typeface="Tahoma" panose="020B0604030504040204" pitchFamily="34" charset="0"/>
                <a:cs typeface="Tahoma" panose="020B0604030504040204" pitchFamily="34" charset="0"/>
              </a:rPr>
              <a:t>Task</a:t>
            </a:r>
            <a:r>
              <a:rPr lang="en-US" i="1" dirty="0">
                <a:latin typeface="Sitka Banner" pitchFamily="2" charset="0"/>
                <a:ea typeface="Tahoma" panose="020B0604030504040204" pitchFamily="34" charset="0"/>
                <a:cs typeface="Tahoma" panose="020B0604030504040204" pitchFamily="34" charset="0"/>
              </a:rPr>
              <a:t>: The goal is to classify wines as either good (quality &gt; 7) or bad (quality ≤ 7) based on these features.</a:t>
            </a:r>
            <a:endParaRPr lang="en-US" dirty="0"/>
          </a:p>
        </p:txBody>
      </p:sp>
    </p:spTree>
    <p:extLst>
      <p:ext uri="{BB962C8B-B14F-4D97-AF65-F5344CB8AC3E}">
        <p14:creationId xmlns:p14="http://schemas.microsoft.com/office/powerpoint/2010/main" val="290108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methodology </a:t>
            </a:r>
            <a:endParaRPr sz="4000" dirty="0"/>
          </a:p>
        </p:txBody>
      </p:sp>
      <p:sp>
        <p:nvSpPr>
          <p:cNvPr id="638" name="Google Shape;638;p50"/>
          <p:cNvSpPr txBox="1"/>
          <p:nvPr/>
        </p:nvSpPr>
        <p:spPr>
          <a:xfrm>
            <a:off x="5984847" y="1422236"/>
            <a:ext cx="257587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Sitka Banner" pitchFamily="2" charset="0"/>
                <a:ea typeface="Work Sans"/>
                <a:cs typeface="Work Sans"/>
                <a:sym typeface="Work Sans"/>
              </a:rPr>
              <a:t>Provide actionable insights to help consumers and producers.</a:t>
            </a:r>
          </a:p>
        </p:txBody>
      </p:sp>
      <p:sp>
        <p:nvSpPr>
          <p:cNvPr id="639" name="Google Shape;639;p50"/>
          <p:cNvSpPr txBox="1"/>
          <p:nvPr/>
        </p:nvSpPr>
        <p:spPr>
          <a:xfrm>
            <a:off x="6098700" y="1990404"/>
            <a:ext cx="2320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1"/>
                </a:solidFill>
                <a:latin typeface="Bebas Neue"/>
                <a:ea typeface="Bebas Neue"/>
                <a:cs typeface="Bebas Neue"/>
                <a:sym typeface="Bebas Neue"/>
              </a:rPr>
              <a:t>Insights</a:t>
            </a:r>
          </a:p>
        </p:txBody>
      </p:sp>
      <p:sp>
        <p:nvSpPr>
          <p:cNvPr id="640" name="Google Shape;640;p50"/>
          <p:cNvSpPr txBox="1"/>
          <p:nvPr/>
        </p:nvSpPr>
        <p:spPr>
          <a:xfrm>
            <a:off x="877725" y="3368325"/>
            <a:ext cx="2320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1"/>
                </a:solidFill>
                <a:latin typeface="Bebas Neue"/>
                <a:ea typeface="Bebas Neue"/>
                <a:cs typeface="Bebas Neue"/>
                <a:sym typeface="Bebas Neue"/>
              </a:rPr>
              <a:t>Data Preparation</a:t>
            </a:r>
          </a:p>
        </p:txBody>
      </p:sp>
      <p:sp>
        <p:nvSpPr>
          <p:cNvPr id="641" name="Google Shape;641;p50"/>
          <p:cNvSpPr txBox="1"/>
          <p:nvPr/>
        </p:nvSpPr>
        <p:spPr>
          <a:xfrm>
            <a:off x="877783" y="3896025"/>
            <a:ext cx="2320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Sitka Banner" pitchFamily="2" charset="0"/>
                <a:ea typeface="Work Sans"/>
                <a:cs typeface="Work Sans"/>
                <a:sym typeface="Work Sans"/>
              </a:rPr>
              <a:t>Clean and organize the data</a:t>
            </a:r>
          </a:p>
        </p:txBody>
      </p:sp>
      <p:sp>
        <p:nvSpPr>
          <p:cNvPr id="642" name="Google Shape;642;p50"/>
          <p:cNvSpPr txBox="1"/>
          <p:nvPr/>
        </p:nvSpPr>
        <p:spPr>
          <a:xfrm>
            <a:off x="4362998" y="3368325"/>
            <a:ext cx="2320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1"/>
                </a:solidFill>
                <a:latin typeface="Bebas Neue"/>
                <a:ea typeface="Bebas Neue"/>
                <a:cs typeface="Bebas Neue"/>
                <a:sym typeface="Bebas Neue"/>
              </a:rPr>
              <a:t>Feature Analysis</a:t>
            </a:r>
          </a:p>
        </p:txBody>
      </p:sp>
      <p:sp>
        <p:nvSpPr>
          <p:cNvPr id="643" name="Google Shape;643;p50"/>
          <p:cNvSpPr txBox="1"/>
          <p:nvPr/>
        </p:nvSpPr>
        <p:spPr>
          <a:xfrm>
            <a:off x="4362998" y="4071799"/>
            <a:ext cx="2320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Sitka Banner" pitchFamily="2" charset="0"/>
                <a:ea typeface="Work Sans"/>
                <a:cs typeface="Work Sans"/>
                <a:sym typeface="Work Sans"/>
              </a:rPr>
              <a:t>Various plots were generated (box plots, heatmaps, violin plots) to understand the distribution of features and their relationship to quality.</a:t>
            </a:r>
          </a:p>
        </p:txBody>
      </p:sp>
      <p:sp>
        <p:nvSpPr>
          <p:cNvPr id="644" name="Google Shape;644;p50"/>
          <p:cNvSpPr txBox="1"/>
          <p:nvPr/>
        </p:nvSpPr>
        <p:spPr>
          <a:xfrm>
            <a:off x="2457875" y="1996475"/>
            <a:ext cx="23208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solidFill>
                  <a:schemeClr val="lt1"/>
                </a:solidFill>
                <a:latin typeface="Bebas Neue"/>
                <a:ea typeface="Bebas Neue"/>
                <a:cs typeface="Bebas Neue"/>
                <a:sym typeface="Bebas Neue"/>
              </a:rPr>
              <a:t>Model Application</a:t>
            </a:r>
          </a:p>
        </p:txBody>
      </p:sp>
      <p:sp>
        <p:nvSpPr>
          <p:cNvPr id="645" name="Google Shape;645;p50"/>
          <p:cNvSpPr txBox="1"/>
          <p:nvPr/>
        </p:nvSpPr>
        <p:spPr>
          <a:xfrm>
            <a:off x="2457875" y="1343702"/>
            <a:ext cx="2320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Sitka Banner" pitchFamily="2" charset="0"/>
                <a:ea typeface="Work Sans"/>
                <a:cs typeface="Work Sans"/>
                <a:sym typeface="Work Sans"/>
              </a:rPr>
              <a:t>Test and compare various classification models using Accuracy, Precision, Recall, F1-Score, Confusion Matrix</a:t>
            </a:r>
          </a:p>
        </p:txBody>
      </p:sp>
      <p:cxnSp>
        <p:nvCxnSpPr>
          <p:cNvPr id="646" name="Google Shape;646;p50"/>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cxnSp>
        <p:nvCxnSpPr>
          <p:cNvPr id="647" name="Google Shape;647;p50"/>
          <p:cNvCxnSpPr/>
          <p:nvPr/>
        </p:nvCxnSpPr>
        <p:spPr>
          <a:xfrm>
            <a:off x="729600" y="2961634"/>
            <a:ext cx="7689900" cy="0"/>
          </a:xfrm>
          <a:prstGeom prst="straightConnector1">
            <a:avLst/>
          </a:prstGeom>
          <a:noFill/>
          <a:ln w="9525" cap="flat" cmpd="sng">
            <a:solidFill>
              <a:schemeClr val="lt1"/>
            </a:solidFill>
            <a:prstDash val="solid"/>
            <a:round/>
            <a:headEnd type="oval" w="med" len="med"/>
            <a:tailEnd type="oval" w="med" len="med"/>
          </a:ln>
        </p:spPr>
      </p:cxnSp>
      <p:cxnSp>
        <p:nvCxnSpPr>
          <p:cNvPr id="648" name="Google Shape;648;p50"/>
          <p:cNvCxnSpPr>
            <a:cxnSpLocks/>
          </p:cNvCxnSpPr>
          <p:nvPr/>
        </p:nvCxnSpPr>
        <p:spPr>
          <a:xfrm rot="10800000">
            <a:off x="2038125" y="2961635"/>
            <a:ext cx="0" cy="459000"/>
          </a:xfrm>
          <a:prstGeom prst="straightConnector1">
            <a:avLst/>
          </a:prstGeom>
          <a:noFill/>
          <a:ln w="9525" cap="flat" cmpd="sng">
            <a:solidFill>
              <a:schemeClr val="lt1"/>
            </a:solidFill>
            <a:prstDash val="dash"/>
            <a:round/>
            <a:headEnd type="none" w="med" len="med"/>
            <a:tailEnd type="oval" w="med" len="med"/>
          </a:ln>
        </p:spPr>
      </p:cxnSp>
      <p:cxnSp>
        <p:nvCxnSpPr>
          <p:cNvPr id="649" name="Google Shape;649;p50"/>
          <p:cNvCxnSpPr>
            <a:cxnSpLocks/>
          </p:cNvCxnSpPr>
          <p:nvPr/>
        </p:nvCxnSpPr>
        <p:spPr>
          <a:xfrm rot="10800000">
            <a:off x="5523398" y="2961634"/>
            <a:ext cx="0" cy="459000"/>
          </a:xfrm>
          <a:prstGeom prst="straightConnector1">
            <a:avLst/>
          </a:prstGeom>
          <a:noFill/>
          <a:ln w="9525" cap="flat" cmpd="sng">
            <a:solidFill>
              <a:schemeClr val="lt1"/>
            </a:solidFill>
            <a:prstDash val="dash"/>
            <a:round/>
            <a:headEnd type="none" w="med" len="med"/>
            <a:tailEnd type="oval" w="med" len="med"/>
          </a:ln>
        </p:spPr>
      </p:cxnSp>
      <p:cxnSp>
        <p:nvCxnSpPr>
          <p:cNvPr id="650" name="Google Shape;650;p50"/>
          <p:cNvCxnSpPr/>
          <p:nvPr/>
        </p:nvCxnSpPr>
        <p:spPr>
          <a:xfrm rot="10800000" flipH="1">
            <a:off x="3613475" y="2500661"/>
            <a:ext cx="4800" cy="459000"/>
          </a:xfrm>
          <a:prstGeom prst="straightConnector1">
            <a:avLst/>
          </a:prstGeom>
          <a:noFill/>
          <a:ln w="9525" cap="flat" cmpd="sng">
            <a:solidFill>
              <a:schemeClr val="lt1"/>
            </a:solidFill>
            <a:prstDash val="dash"/>
            <a:round/>
            <a:headEnd type="oval" w="med" len="med"/>
            <a:tailEnd type="none" w="med" len="med"/>
          </a:ln>
        </p:spPr>
      </p:cxnSp>
      <p:cxnSp>
        <p:nvCxnSpPr>
          <p:cNvPr id="651" name="Google Shape;651;p50"/>
          <p:cNvCxnSpPr/>
          <p:nvPr/>
        </p:nvCxnSpPr>
        <p:spPr>
          <a:xfrm rot="10800000" flipH="1">
            <a:off x="7272782" y="2500661"/>
            <a:ext cx="5700" cy="459000"/>
          </a:xfrm>
          <a:prstGeom prst="straightConnector1">
            <a:avLst/>
          </a:prstGeom>
          <a:noFill/>
          <a:ln w="9525" cap="flat" cmpd="sng">
            <a:solidFill>
              <a:schemeClr val="lt1"/>
            </a:solidFill>
            <a:prstDash val="dash"/>
            <a:round/>
            <a:headEnd type="oval" w="med" len="med"/>
            <a:tailEnd type="none" w="med" len="med"/>
          </a:ln>
        </p:spPr>
      </p:cxnSp>
    </p:spTree>
    <p:extLst>
      <p:ext uri="{BB962C8B-B14F-4D97-AF65-F5344CB8AC3E}">
        <p14:creationId xmlns:p14="http://schemas.microsoft.com/office/powerpoint/2010/main" val="4176672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SETS US APART?</a:t>
            </a:r>
            <a:endParaRPr dirty="0"/>
          </a:p>
        </p:txBody>
      </p:sp>
      <p:sp>
        <p:nvSpPr>
          <p:cNvPr id="340" name="Google Shape;340;p39"/>
          <p:cNvSpPr txBox="1">
            <a:spLocks noGrp="1"/>
          </p:cNvSpPr>
          <p:nvPr>
            <p:ph type="title"/>
          </p:nvPr>
        </p:nvSpPr>
        <p:spPr>
          <a:xfrm>
            <a:off x="704471" y="181380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Tools</a:t>
            </a:r>
            <a:endParaRPr sz="1800" dirty="0"/>
          </a:p>
        </p:txBody>
      </p:sp>
      <p:sp>
        <p:nvSpPr>
          <p:cNvPr id="341" name="Google Shape;341;p39"/>
          <p:cNvSpPr txBox="1">
            <a:spLocks noGrp="1"/>
          </p:cNvSpPr>
          <p:nvPr>
            <p:ph type="subTitle" idx="1"/>
          </p:nvPr>
        </p:nvSpPr>
        <p:spPr>
          <a:xfrm>
            <a:off x="720000" y="2680753"/>
            <a:ext cx="2336400" cy="1009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Courier New" panose="02070309020205020404" pitchFamily="49" charset="0"/>
              <a:buChar char="o"/>
            </a:pPr>
            <a:r>
              <a:rPr lang="en-US" sz="1200" i="1" dirty="0">
                <a:latin typeface="Sitka Banner" pitchFamily="2" charset="0"/>
              </a:rPr>
              <a:t>Visual Studio Code</a:t>
            </a:r>
          </a:p>
          <a:p>
            <a:pPr marL="285750" lvl="0" indent="-285750" algn="l" rtl="0">
              <a:spcBef>
                <a:spcPts val="0"/>
              </a:spcBef>
              <a:spcAft>
                <a:spcPts val="0"/>
              </a:spcAft>
              <a:buFont typeface="Courier New" panose="02070309020205020404" pitchFamily="49" charset="0"/>
              <a:buChar char="o"/>
            </a:pPr>
            <a:r>
              <a:rPr lang="en-US" sz="1200" i="1" dirty="0" err="1">
                <a:latin typeface="Sitka Banner" pitchFamily="2" charset="0"/>
              </a:rPr>
              <a:t>Jupyter</a:t>
            </a:r>
            <a:r>
              <a:rPr lang="en-US" sz="1200" i="1" dirty="0">
                <a:latin typeface="Sitka Banner" pitchFamily="2" charset="0"/>
              </a:rPr>
              <a:t> Notebook</a:t>
            </a:r>
          </a:p>
          <a:p>
            <a:pPr marL="285750" lvl="0" indent="-285750" algn="l" rtl="0">
              <a:spcBef>
                <a:spcPts val="0"/>
              </a:spcBef>
              <a:spcAft>
                <a:spcPts val="0"/>
              </a:spcAft>
              <a:buFont typeface="Courier New" panose="02070309020205020404" pitchFamily="49" charset="0"/>
              <a:buChar char="o"/>
            </a:pPr>
            <a:r>
              <a:rPr lang="en-US" sz="1200" i="1" dirty="0">
                <a:latin typeface="Sitka Banner" pitchFamily="2" charset="0"/>
              </a:rPr>
              <a:t>GitHub</a:t>
            </a:r>
          </a:p>
          <a:p>
            <a:pPr marL="0" lvl="0" indent="0" algn="l" rtl="0">
              <a:spcBef>
                <a:spcPts val="0"/>
              </a:spcBef>
              <a:spcAft>
                <a:spcPts val="0"/>
              </a:spcAft>
            </a:pPr>
            <a:endParaRPr lang="en-US" dirty="0"/>
          </a:p>
        </p:txBody>
      </p:sp>
      <p:sp>
        <p:nvSpPr>
          <p:cNvPr id="342" name="Google Shape;342;p39"/>
          <p:cNvSpPr txBox="1">
            <a:spLocks noGrp="1"/>
          </p:cNvSpPr>
          <p:nvPr>
            <p:ph type="title" idx="2"/>
          </p:nvPr>
        </p:nvSpPr>
        <p:spPr>
          <a:xfrm>
            <a:off x="3066160" y="181380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Models</a:t>
            </a:r>
          </a:p>
        </p:txBody>
      </p:sp>
      <p:sp>
        <p:nvSpPr>
          <p:cNvPr id="343" name="Google Shape;343;p39"/>
          <p:cNvSpPr txBox="1">
            <a:spLocks noGrp="1"/>
          </p:cNvSpPr>
          <p:nvPr>
            <p:ph type="subTitle" idx="3"/>
          </p:nvPr>
        </p:nvSpPr>
        <p:spPr>
          <a:xfrm>
            <a:off x="3142018" y="2656491"/>
            <a:ext cx="2385159" cy="174642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Courier New" panose="02070309020205020404" pitchFamily="49" charset="0"/>
              <a:buChar char="o"/>
            </a:pPr>
            <a:r>
              <a:rPr lang="en-US" sz="1200" i="1" dirty="0">
                <a:latin typeface="Sitka Banner" pitchFamily="2" charset="0"/>
              </a:rPr>
              <a:t>Random Forest</a:t>
            </a:r>
          </a:p>
          <a:p>
            <a:pPr marL="285750" lvl="0" indent="-285750" algn="l" rtl="0">
              <a:spcBef>
                <a:spcPts val="0"/>
              </a:spcBef>
              <a:spcAft>
                <a:spcPts val="0"/>
              </a:spcAft>
              <a:buFont typeface="Courier New" panose="02070309020205020404" pitchFamily="49" charset="0"/>
              <a:buChar char="o"/>
            </a:pPr>
            <a:r>
              <a:rPr lang="en-US" sz="1200" i="1" dirty="0">
                <a:latin typeface="Sitka Banner" pitchFamily="2" charset="0"/>
              </a:rPr>
              <a:t>Logistic Regression</a:t>
            </a:r>
          </a:p>
          <a:p>
            <a:pPr marL="285750" lvl="0" indent="-285750" algn="l" rtl="0">
              <a:spcBef>
                <a:spcPts val="0"/>
              </a:spcBef>
              <a:spcAft>
                <a:spcPts val="0"/>
              </a:spcAft>
              <a:buFont typeface="Courier New" panose="02070309020205020404" pitchFamily="49" charset="0"/>
              <a:buChar char="o"/>
            </a:pPr>
            <a:r>
              <a:rPr lang="en-US" sz="1200" i="1" dirty="0">
                <a:latin typeface="Sitka Banner" pitchFamily="2" charset="0"/>
              </a:rPr>
              <a:t>Decision Tree</a:t>
            </a:r>
          </a:p>
          <a:p>
            <a:pPr marL="285750" lvl="0" indent="-285750" algn="l" rtl="0">
              <a:spcBef>
                <a:spcPts val="0"/>
              </a:spcBef>
              <a:spcAft>
                <a:spcPts val="0"/>
              </a:spcAft>
              <a:buFont typeface="Courier New" panose="02070309020205020404" pitchFamily="49" charset="0"/>
              <a:buChar char="o"/>
            </a:pPr>
            <a:r>
              <a:rPr lang="en-US" sz="1200" i="1" dirty="0">
                <a:latin typeface="Sitka Banner" pitchFamily="2" charset="0"/>
              </a:rPr>
              <a:t>Gaussian Naive Bayes</a:t>
            </a:r>
          </a:p>
          <a:p>
            <a:pPr marL="285750" indent="-285750" algn="l">
              <a:buFont typeface="Courier New" panose="02070309020205020404" pitchFamily="49" charset="0"/>
              <a:buChar char="o"/>
            </a:pPr>
            <a:r>
              <a:rPr lang="en-US" sz="1200" i="1" dirty="0">
                <a:latin typeface="Sitka Banner" pitchFamily="2" charset="0"/>
              </a:rPr>
              <a:t>K-Nearest Neighbors (k-NN)</a:t>
            </a:r>
          </a:p>
          <a:p>
            <a:pPr marL="285750" indent="-285750" algn="l">
              <a:buFont typeface="Courier New" panose="02070309020205020404" pitchFamily="49" charset="0"/>
              <a:buChar char="o"/>
            </a:pPr>
            <a:r>
              <a:rPr lang="en-US" sz="1200" i="1" dirty="0">
                <a:latin typeface="Sitka Banner" pitchFamily="2" charset="0"/>
              </a:rPr>
              <a:t>Multi-Layer Perceptron (ANN)</a:t>
            </a:r>
          </a:p>
          <a:p>
            <a:pPr marL="285750" indent="-285750" algn="l">
              <a:buFont typeface="Courier New" panose="02070309020205020404" pitchFamily="49" charset="0"/>
              <a:buChar char="o"/>
            </a:pPr>
            <a:r>
              <a:rPr lang="en-US" sz="1200" i="1" dirty="0" err="1">
                <a:latin typeface="Sitka Banner" pitchFamily="2" charset="0"/>
              </a:rPr>
              <a:t>XGBoost</a:t>
            </a:r>
            <a:endParaRPr lang="en-US" sz="1200" i="1" dirty="0">
              <a:latin typeface="Sitka Banner" pitchFamily="2" charset="0"/>
            </a:endParaRPr>
          </a:p>
          <a:p>
            <a:pPr marL="285750" indent="-285750" algn="l">
              <a:buFont typeface="Courier New" panose="02070309020205020404" pitchFamily="49" charset="0"/>
              <a:buChar char="o"/>
            </a:pPr>
            <a:r>
              <a:rPr lang="en-US" sz="1200" i="1" dirty="0">
                <a:latin typeface="Sitka Banner" pitchFamily="2" charset="0"/>
              </a:rPr>
              <a:t>Support Vector Machine (SVM)</a:t>
            </a:r>
          </a:p>
          <a:p>
            <a:pPr marL="285750" indent="-285750" algn="l">
              <a:buFont typeface="Courier New" panose="02070309020205020404" pitchFamily="49" charset="0"/>
              <a:buChar char="o"/>
            </a:pPr>
            <a:r>
              <a:rPr lang="en-US" sz="1200" i="1" dirty="0">
                <a:latin typeface="Sitka Banner" pitchFamily="2" charset="0"/>
              </a:rPr>
              <a:t>Gaussian Naive Bayes</a:t>
            </a:r>
          </a:p>
        </p:txBody>
      </p:sp>
      <p:cxnSp>
        <p:nvCxnSpPr>
          <p:cNvPr id="346" name="Google Shape;346;p39"/>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
        <p:nvSpPr>
          <p:cNvPr id="356" name="Google Shape;356;p39"/>
          <p:cNvSpPr/>
          <p:nvPr/>
        </p:nvSpPr>
        <p:spPr>
          <a:xfrm>
            <a:off x="2025912" y="2153053"/>
            <a:ext cx="21164" cy="18117"/>
          </a:xfrm>
          <a:custGeom>
            <a:avLst/>
            <a:gdLst/>
            <a:ahLst/>
            <a:cxnLst/>
            <a:rect l="l" t="t" r="r" b="b"/>
            <a:pathLst>
              <a:path w="653" h="559" extrusionOk="0">
                <a:moveTo>
                  <a:pt x="280" y="0"/>
                </a:moveTo>
                <a:cubicBezTo>
                  <a:pt x="218" y="0"/>
                  <a:pt x="156" y="0"/>
                  <a:pt x="125" y="62"/>
                </a:cubicBezTo>
                <a:cubicBezTo>
                  <a:pt x="63" y="93"/>
                  <a:pt x="32" y="155"/>
                  <a:pt x="32" y="217"/>
                </a:cubicBezTo>
                <a:cubicBezTo>
                  <a:pt x="1" y="279"/>
                  <a:pt x="32" y="372"/>
                  <a:pt x="63" y="434"/>
                </a:cubicBezTo>
                <a:cubicBezTo>
                  <a:pt x="94" y="496"/>
                  <a:pt x="156" y="527"/>
                  <a:pt x="249" y="558"/>
                </a:cubicBezTo>
                <a:lnTo>
                  <a:pt x="280" y="558"/>
                </a:lnTo>
                <a:cubicBezTo>
                  <a:pt x="590" y="527"/>
                  <a:pt x="652" y="62"/>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1483950" y="1662370"/>
            <a:ext cx="808500" cy="80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3820350" y="1673401"/>
            <a:ext cx="808500" cy="80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4EEA927-1409-7CB5-14B2-487289C6043D}"/>
              </a:ext>
            </a:extLst>
          </p:cNvPr>
          <p:cNvPicPr>
            <a:picLocks noChangeAspect="1"/>
          </p:cNvPicPr>
          <p:nvPr/>
        </p:nvPicPr>
        <p:blipFill>
          <a:blip r:embed="rId3"/>
          <a:stretch>
            <a:fillRect/>
          </a:stretch>
        </p:blipFill>
        <p:spPr>
          <a:xfrm>
            <a:off x="6077841" y="1264023"/>
            <a:ext cx="2772241" cy="3326689"/>
          </a:xfrm>
          <a:prstGeom prst="rect">
            <a:avLst/>
          </a:prstGeom>
        </p:spPr>
      </p:pic>
      <p:pic>
        <p:nvPicPr>
          <p:cNvPr id="1026" name="Picture 2" descr="2Q== (186×186)">
            <a:extLst>
              <a:ext uri="{FF2B5EF4-FFF2-40B4-BE49-F238E27FC236}">
                <a16:creationId xmlns:a16="http://schemas.microsoft.com/office/drawing/2014/main" id="{7A536F7C-008F-89AD-9D3D-4B71584B7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415" y="3355632"/>
            <a:ext cx="323195" cy="323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L4eTEg16OCiQAAAABJRU5ErkJggg== (48×56)">
            <a:extLst>
              <a:ext uri="{FF2B5EF4-FFF2-40B4-BE49-F238E27FC236}">
                <a16:creationId xmlns:a16="http://schemas.microsoft.com/office/drawing/2014/main" id="{16101416-4E52-80FF-74D0-7BF29B351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474" y="3375051"/>
            <a:ext cx="262529" cy="3062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FHbQ+alMYx8Y+77P88UFLrmLkWi5328k6yUoQxiXyZg9he2j+g9XjBQ+RkOnvAAAAABJRU5ErkJggg== (56×56)">
            <a:extLst>
              <a:ext uri="{FF2B5EF4-FFF2-40B4-BE49-F238E27FC236}">
                <a16:creationId xmlns:a16="http://schemas.microsoft.com/office/drawing/2014/main" id="{4A3A2E4E-F053-7E64-C656-5C8AAC4BA4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9471" y="3355631"/>
            <a:ext cx="323196" cy="32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51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E63683-C842-914B-7C60-510E9A7B3E12}"/>
              </a:ext>
            </a:extLst>
          </p:cNvPr>
          <p:cNvPicPr>
            <a:picLocks noChangeAspect="1"/>
          </p:cNvPicPr>
          <p:nvPr/>
        </p:nvPicPr>
        <p:blipFill>
          <a:blip r:embed="rId2"/>
          <a:stretch>
            <a:fillRect/>
          </a:stretch>
        </p:blipFill>
        <p:spPr>
          <a:xfrm>
            <a:off x="720000" y="1017725"/>
            <a:ext cx="4236919" cy="3750025"/>
          </a:xfrm>
          <a:prstGeom prst="rect">
            <a:avLst/>
          </a:prstGeom>
        </p:spPr>
      </p:pic>
      <p:sp>
        <p:nvSpPr>
          <p:cNvPr id="12" name="TextBox 11">
            <a:extLst>
              <a:ext uri="{FF2B5EF4-FFF2-40B4-BE49-F238E27FC236}">
                <a16:creationId xmlns:a16="http://schemas.microsoft.com/office/drawing/2014/main" id="{AC96B8D3-5730-573E-7DE4-2AE7A0CD91E8}"/>
              </a:ext>
            </a:extLst>
          </p:cNvPr>
          <p:cNvSpPr txBox="1"/>
          <p:nvPr/>
        </p:nvSpPr>
        <p:spPr>
          <a:xfrm>
            <a:off x="4956919" y="1278915"/>
            <a:ext cx="4000500" cy="2839239"/>
          </a:xfrm>
          <a:prstGeom prst="rect">
            <a:avLst/>
          </a:prstGeom>
          <a:noFill/>
        </p:spPr>
        <p:txBody>
          <a:bodyPr wrap="square">
            <a:spAutoFit/>
          </a:bodyPr>
          <a:lstStyle/>
          <a:p>
            <a:r>
              <a:rPr lang="en-US" sz="1200" b="1" i="1" dirty="0">
                <a:solidFill>
                  <a:schemeClr val="bg1"/>
                </a:solidFill>
                <a:latin typeface="Sitka Banner" pitchFamily="2" charset="0"/>
                <a:ea typeface="Tahoma" panose="020B0604030504040204" pitchFamily="34" charset="0"/>
                <a:cs typeface="Tahoma" panose="020B0604030504040204" pitchFamily="34" charset="0"/>
              </a:rPr>
              <a:t>The correlation of each feature with quality, sorted in descending order:</a:t>
            </a:r>
          </a:p>
          <a:p>
            <a:endParaRPr lang="en-US" sz="1050" b="1" i="1" dirty="0">
              <a:solidFill>
                <a:schemeClr val="bg1"/>
              </a:solidFill>
              <a:latin typeface="Sitka Banner" pitchFamily="2" charset="0"/>
              <a:ea typeface="Tahoma" panose="020B0604030504040204" pitchFamily="34" charset="0"/>
              <a:cs typeface="Tahoma" panose="020B0604030504040204" pitchFamily="34" charset="0"/>
            </a:endParaRP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quality                 1.000000</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alcohol                 0.476166</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sulphates               0.251397</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citric acid             0.226373</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fixed acidity           0.124052</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residual sugar          0.013732</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free sulfur dioxide    -0.050656</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pH                     -0.057731</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chlorides              -0.128907</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density                -0.174919</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total sulfur dioxide   -0.185100</a:t>
            </a:r>
          </a:p>
          <a:p>
            <a:pPr marL="171450" indent="-171450">
              <a:buFont typeface="Arial" panose="020B0604020202020204" pitchFamily="34" charset="0"/>
              <a:buChar char="•"/>
            </a:pPr>
            <a:r>
              <a:rPr lang="en-US" sz="1200" i="1" dirty="0">
                <a:solidFill>
                  <a:schemeClr val="bg1"/>
                </a:solidFill>
                <a:latin typeface="Sitka Banner" pitchFamily="2" charset="0"/>
                <a:ea typeface="Tahoma" panose="020B0604030504040204" pitchFamily="34" charset="0"/>
                <a:cs typeface="Tahoma" panose="020B0604030504040204" pitchFamily="34" charset="0"/>
              </a:rPr>
              <a:t>volatile acidity       -0.390558</a:t>
            </a:r>
          </a:p>
        </p:txBody>
      </p:sp>
      <p:sp>
        <p:nvSpPr>
          <p:cNvPr id="15" name="Title 7">
            <a:extLst>
              <a:ext uri="{FF2B5EF4-FFF2-40B4-BE49-F238E27FC236}">
                <a16:creationId xmlns:a16="http://schemas.microsoft.com/office/drawing/2014/main" id="{922DCBE7-B3F3-AEC9-CC73-575A20CC556D}"/>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1pPr>
            <a:lvl2pPr marR="0" lvl="1"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r>
              <a:rPr lang="en-US" dirty="0"/>
              <a:t>correlation</a:t>
            </a:r>
          </a:p>
        </p:txBody>
      </p:sp>
    </p:spTree>
    <p:extLst>
      <p:ext uri="{BB962C8B-B14F-4D97-AF65-F5344CB8AC3E}">
        <p14:creationId xmlns:p14="http://schemas.microsoft.com/office/powerpoint/2010/main" val="3900143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7F0626-A391-07B4-958D-070A6CDDA1FC}"/>
              </a:ext>
            </a:extLst>
          </p:cNvPr>
          <p:cNvSpPr>
            <a:spLocks noGrp="1"/>
          </p:cNvSpPr>
          <p:nvPr>
            <p:ph type="title" idx="6"/>
          </p:nvPr>
        </p:nvSpPr>
        <p:spPr/>
        <p:txBody>
          <a:bodyPr/>
          <a:lstStyle/>
          <a:p>
            <a:r>
              <a:rPr lang="en-US" dirty="0"/>
              <a:t>Results</a:t>
            </a:r>
          </a:p>
        </p:txBody>
      </p:sp>
      <p:graphicFrame>
        <p:nvGraphicFramePr>
          <p:cNvPr id="10" name="Table 9">
            <a:extLst>
              <a:ext uri="{FF2B5EF4-FFF2-40B4-BE49-F238E27FC236}">
                <a16:creationId xmlns:a16="http://schemas.microsoft.com/office/drawing/2014/main" id="{4B04D0D0-A18C-F7DA-BEE5-5AECBE9296C2}"/>
              </a:ext>
            </a:extLst>
          </p:cNvPr>
          <p:cNvGraphicFramePr>
            <a:graphicFrameLocks noGrp="1"/>
          </p:cNvGraphicFramePr>
          <p:nvPr>
            <p:extLst>
              <p:ext uri="{D42A27DB-BD31-4B8C-83A1-F6EECF244321}">
                <p14:modId xmlns:p14="http://schemas.microsoft.com/office/powerpoint/2010/main" val="1124968172"/>
              </p:ext>
            </p:extLst>
          </p:nvPr>
        </p:nvGraphicFramePr>
        <p:xfrm>
          <a:off x="1206873" y="1262751"/>
          <a:ext cx="6730254" cy="3359803"/>
        </p:xfrm>
        <a:graphic>
          <a:graphicData uri="http://schemas.openxmlformats.org/drawingml/2006/table">
            <a:tbl>
              <a:tblPr firstRow="1" firstCol="1" bandRow="1">
                <a:tableStyleId>{0159C95E-B42B-4770-90B2-E3C222C1DBC3}</a:tableStyleId>
              </a:tblPr>
              <a:tblGrid>
                <a:gridCol w="789604">
                  <a:extLst>
                    <a:ext uri="{9D8B030D-6E8A-4147-A177-3AD203B41FA5}">
                      <a16:colId xmlns:a16="http://schemas.microsoft.com/office/drawing/2014/main" val="1548647065"/>
                    </a:ext>
                  </a:extLst>
                </a:gridCol>
                <a:gridCol w="673329">
                  <a:extLst>
                    <a:ext uri="{9D8B030D-6E8A-4147-A177-3AD203B41FA5}">
                      <a16:colId xmlns:a16="http://schemas.microsoft.com/office/drawing/2014/main" val="2124721435"/>
                    </a:ext>
                  </a:extLst>
                </a:gridCol>
                <a:gridCol w="683209">
                  <a:extLst>
                    <a:ext uri="{9D8B030D-6E8A-4147-A177-3AD203B41FA5}">
                      <a16:colId xmlns:a16="http://schemas.microsoft.com/office/drawing/2014/main" val="3879279043"/>
                    </a:ext>
                  </a:extLst>
                </a:gridCol>
                <a:gridCol w="500057">
                  <a:extLst>
                    <a:ext uri="{9D8B030D-6E8A-4147-A177-3AD203B41FA5}">
                      <a16:colId xmlns:a16="http://schemas.microsoft.com/office/drawing/2014/main" val="2489444449"/>
                    </a:ext>
                  </a:extLst>
                </a:gridCol>
                <a:gridCol w="497778">
                  <a:extLst>
                    <a:ext uri="{9D8B030D-6E8A-4147-A177-3AD203B41FA5}">
                      <a16:colId xmlns:a16="http://schemas.microsoft.com/office/drawing/2014/main" val="1634910371"/>
                    </a:ext>
                  </a:extLst>
                </a:gridCol>
                <a:gridCol w="683209">
                  <a:extLst>
                    <a:ext uri="{9D8B030D-6E8A-4147-A177-3AD203B41FA5}">
                      <a16:colId xmlns:a16="http://schemas.microsoft.com/office/drawing/2014/main" val="3880616451"/>
                    </a:ext>
                  </a:extLst>
                </a:gridCol>
                <a:gridCol w="500057">
                  <a:extLst>
                    <a:ext uri="{9D8B030D-6E8A-4147-A177-3AD203B41FA5}">
                      <a16:colId xmlns:a16="http://schemas.microsoft.com/office/drawing/2014/main" val="2713055129"/>
                    </a:ext>
                  </a:extLst>
                </a:gridCol>
                <a:gridCol w="497778">
                  <a:extLst>
                    <a:ext uri="{9D8B030D-6E8A-4147-A177-3AD203B41FA5}">
                      <a16:colId xmlns:a16="http://schemas.microsoft.com/office/drawing/2014/main" val="3663746555"/>
                    </a:ext>
                  </a:extLst>
                </a:gridCol>
                <a:gridCol w="782764">
                  <a:extLst>
                    <a:ext uri="{9D8B030D-6E8A-4147-A177-3AD203B41FA5}">
                      <a16:colId xmlns:a16="http://schemas.microsoft.com/office/drawing/2014/main" val="2177983222"/>
                    </a:ext>
                  </a:extLst>
                </a:gridCol>
                <a:gridCol w="599612">
                  <a:extLst>
                    <a:ext uri="{9D8B030D-6E8A-4147-A177-3AD203B41FA5}">
                      <a16:colId xmlns:a16="http://schemas.microsoft.com/office/drawing/2014/main" val="1897250937"/>
                    </a:ext>
                  </a:extLst>
                </a:gridCol>
                <a:gridCol w="522857">
                  <a:extLst>
                    <a:ext uri="{9D8B030D-6E8A-4147-A177-3AD203B41FA5}">
                      <a16:colId xmlns:a16="http://schemas.microsoft.com/office/drawing/2014/main" val="997810602"/>
                    </a:ext>
                  </a:extLst>
                </a:gridCol>
              </a:tblGrid>
              <a:tr h="592561">
                <a:tc>
                  <a:txBody>
                    <a:bodyPr/>
                    <a:lstStyle/>
                    <a:p>
                      <a:pPr marL="0" marR="0">
                        <a:lnSpc>
                          <a:spcPct val="115000"/>
                        </a:lnSpc>
                        <a:spcBef>
                          <a:spcPts val="2400"/>
                        </a:spcBef>
                      </a:pPr>
                      <a:r>
                        <a:rPr lang="en-US" sz="900" b="1" i="1" kern="0" dirty="0">
                          <a:solidFill>
                            <a:schemeClr val="bg1"/>
                          </a:solidFill>
                          <a:effectLst/>
                          <a:latin typeface="Sitka Text" pitchFamily="2" charset="0"/>
                        </a:rPr>
                        <a:t>Model</a:t>
                      </a:r>
                      <a:endParaRPr lang="en-US" sz="900" b="1" i="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a:solidFill>
                            <a:schemeClr val="bg1"/>
                          </a:solidFill>
                          <a:effectLst/>
                          <a:latin typeface="Sitka Text" pitchFamily="2" charset="0"/>
                        </a:rPr>
                        <a:t>Accuracy</a:t>
                      </a:r>
                      <a:endParaRPr lang="en-US" sz="900" b="1" i="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dirty="0">
                          <a:solidFill>
                            <a:schemeClr val="bg1"/>
                          </a:solidFill>
                          <a:effectLst/>
                          <a:latin typeface="Sitka Text" pitchFamily="2" charset="0"/>
                        </a:rPr>
                        <a:t>Precision (Class 0)</a:t>
                      </a:r>
                      <a:endParaRPr lang="en-US" sz="900" b="1" i="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dirty="0">
                          <a:solidFill>
                            <a:schemeClr val="bg1"/>
                          </a:solidFill>
                          <a:effectLst/>
                          <a:latin typeface="Sitka Text" pitchFamily="2" charset="0"/>
                        </a:rPr>
                        <a:t>Recall (Class 0)</a:t>
                      </a:r>
                      <a:endParaRPr lang="en-US" sz="900" b="1" i="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a:solidFill>
                            <a:schemeClr val="bg1"/>
                          </a:solidFill>
                          <a:effectLst/>
                          <a:latin typeface="Sitka Text" pitchFamily="2" charset="0"/>
                        </a:rPr>
                        <a:t>F1-Score (Class 0)</a:t>
                      </a:r>
                      <a:endParaRPr lang="en-US" sz="900" b="1" i="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dirty="0">
                          <a:solidFill>
                            <a:schemeClr val="bg1"/>
                          </a:solidFill>
                          <a:effectLst/>
                          <a:latin typeface="Sitka Text" pitchFamily="2" charset="0"/>
                        </a:rPr>
                        <a:t>Precision (Class 1)</a:t>
                      </a:r>
                      <a:endParaRPr lang="en-US" sz="900" b="1" i="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a:solidFill>
                            <a:schemeClr val="bg1"/>
                          </a:solidFill>
                          <a:effectLst/>
                          <a:latin typeface="Sitka Text" pitchFamily="2" charset="0"/>
                        </a:rPr>
                        <a:t>Recall (Class 1)</a:t>
                      </a:r>
                      <a:endParaRPr lang="en-US" sz="900" b="1" i="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a:solidFill>
                            <a:schemeClr val="bg1"/>
                          </a:solidFill>
                          <a:effectLst/>
                          <a:latin typeface="Sitka Text" pitchFamily="2" charset="0"/>
                        </a:rPr>
                        <a:t>F1-Score (Class 1)</a:t>
                      </a:r>
                      <a:endParaRPr lang="en-US" sz="900" b="1" i="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dirty="0">
                          <a:solidFill>
                            <a:schemeClr val="bg1"/>
                          </a:solidFill>
                          <a:effectLst/>
                          <a:latin typeface="Sitka Text" pitchFamily="2" charset="0"/>
                        </a:rPr>
                        <a:t>Macro Avg (Precision)</a:t>
                      </a:r>
                      <a:endParaRPr lang="en-US" sz="900" b="1" i="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a:solidFill>
                            <a:schemeClr val="bg1"/>
                          </a:solidFill>
                          <a:effectLst/>
                          <a:latin typeface="Sitka Text" pitchFamily="2" charset="0"/>
                        </a:rPr>
                        <a:t>Macro Avg (Recall)</a:t>
                      </a:r>
                      <a:endParaRPr lang="en-US" sz="900" b="1" i="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i="1" kern="0" dirty="0">
                          <a:solidFill>
                            <a:schemeClr val="bg1"/>
                          </a:solidFill>
                          <a:effectLst/>
                          <a:latin typeface="Sitka Text" pitchFamily="2" charset="0"/>
                        </a:rPr>
                        <a:t>Macro Avg (F1-Score)</a:t>
                      </a:r>
                      <a:endParaRPr lang="en-US" sz="900" b="1" i="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1799483759"/>
                  </a:ext>
                </a:extLst>
              </a:tr>
              <a:tr h="330397">
                <a:tc>
                  <a:txBody>
                    <a:bodyPr/>
                    <a:lstStyle/>
                    <a:p>
                      <a:pPr marL="0" marR="0">
                        <a:lnSpc>
                          <a:spcPct val="115000"/>
                        </a:lnSpc>
                        <a:spcBef>
                          <a:spcPts val="2400"/>
                        </a:spcBef>
                      </a:pPr>
                      <a:r>
                        <a:rPr lang="en-US" sz="900" b="1" kern="0" dirty="0">
                          <a:solidFill>
                            <a:schemeClr val="bg1"/>
                          </a:solidFill>
                          <a:effectLst/>
                          <a:latin typeface="Sitka Text" pitchFamily="2" charset="0"/>
                        </a:rPr>
                        <a:t>Logistic Regression</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87.92%</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0.90</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0.97</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0.93</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0.59</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0.27</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0.37</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0.74</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0.65</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1286746855"/>
                  </a:ext>
                </a:extLst>
              </a:tr>
              <a:tr h="262704">
                <a:tc>
                  <a:txBody>
                    <a:bodyPr/>
                    <a:lstStyle/>
                    <a:p>
                      <a:pPr marL="0" marR="0">
                        <a:lnSpc>
                          <a:spcPct val="115000"/>
                        </a:lnSpc>
                        <a:spcBef>
                          <a:spcPts val="2400"/>
                        </a:spcBef>
                      </a:pPr>
                      <a:r>
                        <a:rPr lang="en-US" sz="900" b="1" kern="0">
                          <a:solidFill>
                            <a:schemeClr val="bg1"/>
                          </a:solidFill>
                          <a:effectLst/>
                          <a:latin typeface="Sitka Text" pitchFamily="2" charset="0"/>
                        </a:rPr>
                        <a:t>Decision Tree</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87.50%</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0.94</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0.92</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0.93</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0.52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0.59</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0.55</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0.73</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0.75</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0.74</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38139610"/>
                  </a:ext>
                </a:extLst>
              </a:tr>
              <a:tr h="299685">
                <a:tc>
                  <a:txBody>
                    <a:bodyPr/>
                    <a:lstStyle/>
                    <a:p>
                      <a:pPr marL="0" marR="0">
                        <a:lnSpc>
                          <a:spcPct val="115000"/>
                        </a:lnSpc>
                        <a:spcBef>
                          <a:spcPts val="2400"/>
                        </a:spcBef>
                      </a:pPr>
                      <a:r>
                        <a:rPr lang="en-US" sz="900" b="1" kern="0">
                          <a:solidFill>
                            <a:schemeClr val="bg1"/>
                          </a:solidFill>
                          <a:effectLst/>
                          <a:latin typeface="Sitka Text" pitchFamily="2" charset="0"/>
                        </a:rPr>
                        <a:t>Random Forest</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90.83%</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0.93</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0.97</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0.95</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0.71</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0.51</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0.59</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0.82</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0.74</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0.77</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1836221176"/>
                  </a:ext>
                </a:extLst>
              </a:tr>
              <a:tr h="402127">
                <a:tc>
                  <a:txBody>
                    <a:bodyPr/>
                    <a:lstStyle/>
                    <a:p>
                      <a:pPr marL="0" marR="0">
                        <a:lnSpc>
                          <a:spcPct val="115000"/>
                        </a:lnSpc>
                        <a:spcBef>
                          <a:spcPts val="2400"/>
                        </a:spcBef>
                      </a:pPr>
                      <a:r>
                        <a:rPr lang="en-US" sz="900" b="1" kern="0">
                          <a:solidFill>
                            <a:schemeClr val="bg1"/>
                          </a:solidFill>
                          <a:effectLst/>
                          <a:latin typeface="Sitka Text" pitchFamily="2" charset="0"/>
                        </a:rPr>
                        <a:t>K-Nearest Neighbors</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85.63%</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0.90</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0.94</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0.42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0.27</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0.33</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0.66</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0.61</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586272412"/>
                  </a:ext>
                </a:extLst>
              </a:tr>
              <a:tr h="456207">
                <a:tc>
                  <a:txBody>
                    <a:bodyPr/>
                    <a:lstStyle/>
                    <a:p>
                      <a:pPr marL="0" marR="0">
                        <a:lnSpc>
                          <a:spcPct val="115000"/>
                        </a:lnSpc>
                        <a:spcBef>
                          <a:spcPts val="2400"/>
                        </a:spcBef>
                      </a:pPr>
                      <a:r>
                        <a:rPr lang="en-US" sz="900" b="1" kern="0" dirty="0">
                          <a:solidFill>
                            <a:schemeClr val="bg1"/>
                          </a:solidFill>
                          <a:effectLst/>
                          <a:latin typeface="Sitka Text" pitchFamily="2" charset="0"/>
                        </a:rPr>
                        <a:t>Support Vector Machine</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88.43%</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0.91</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0.97 </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0.94</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0.59</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0.32</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0.41</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0.75</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0.64</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0.67</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3373057736"/>
                  </a:ext>
                </a:extLst>
              </a:tr>
              <a:tr h="330397">
                <a:tc>
                  <a:txBody>
                    <a:bodyPr/>
                    <a:lstStyle/>
                    <a:p>
                      <a:pPr marL="0" marR="0">
                        <a:lnSpc>
                          <a:spcPct val="115000"/>
                        </a:lnSpc>
                        <a:spcBef>
                          <a:spcPts val="2400"/>
                        </a:spcBef>
                      </a:pPr>
                      <a:r>
                        <a:rPr lang="en-US" sz="900" b="1" kern="0">
                          <a:solidFill>
                            <a:schemeClr val="bg1"/>
                          </a:solidFill>
                          <a:effectLst/>
                          <a:latin typeface="Sitka Text" pitchFamily="2" charset="0"/>
                        </a:rPr>
                        <a:t>Gaussian Naive Bayes</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83.96%</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0.91</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0.91</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0.91</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0.39</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0.40</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0.39</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0.65</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0.65</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0.65</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56821226"/>
                  </a:ext>
                </a:extLst>
              </a:tr>
              <a:tr h="402127">
                <a:tc>
                  <a:txBody>
                    <a:bodyPr/>
                    <a:lstStyle/>
                    <a:p>
                      <a:pPr marL="0" marR="0">
                        <a:lnSpc>
                          <a:spcPct val="115000"/>
                        </a:lnSpc>
                        <a:spcBef>
                          <a:spcPts val="2400"/>
                        </a:spcBef>
                      </a:pPr>
                      <a:r>
                        <a:rPr lang="en-US" sz="900" b="1" kern="0">
                          <a:solidFill>
                            <a:schemeClr val="bg1"/>
                          </a:solidFill>
                          <a:effectLst/>
                          <a:latin typeface="Sitka Text" pitchFamily="2" charset="0"/>
                        </a:rPr>
                        <a:t>Multi-Layer Perceptron</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86.25%</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0.89</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0.96</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0.45</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0.22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0.30</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0.67</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0.59</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0.61</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1825535526"/>
                  </a:ext>
                </a:extLst>
              </a:tr>
              <a:tr h="183809">
                <a:tc>
                  <a:txBody>
                    <a:bodyPr/>
                    <a:lstStyle/>
                    <a:p>
                      <a:pPr marL="0" marR="0">
                        <a:lnSpc>
                          <a:spcPct val="115000"/>
                        </a:lnSpc>
                        <a:spcBef>
                          <a:spcPts val="2400"/>
                        </a:spcBef>
                      </a:pPr>
                      <a:r>
                        <a:rPr lang="en-US" sz="900" b="1" kern="0">
                          <a:solidFill>
                            <a:schemeClr val="bg1"/>
                          </a:solidFill>
                          <a:effectLst/>
                          <a:latin typeface="Sitka Text" pitchFamily="2" charset="0"/>
                        </a:rPr>
                        <a:t>XGBoost</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88.12%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0.92</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0.94</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0.93</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0.56</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0.46</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0.50</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0.74</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a:solidFill>
                            <a:schemeClr val="bg1"/>
                          </a:solidFill>
                          <a:effectLst/>
                          <a:latin typeface="Sitka Text" pitchFamily="2" charset="0"/>
                        </a:rPr>
                        <a:t>0.70</a:t>
                      </a:r>
                      <a:endParaRPr lang="en-US" sz="900" b="1" kern="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tc>
                  <a:txBody>
                    <a:bodyPr/>
                    <a:lstStyle/>
                    <a:p>
                      <a:pPr marL="0" marR="0">
                        <a:lnSpc>
                          <a:spcPct val="115000"/>
                        </a:lnSpc>
                        <a:spcBef>
                          <a:spcPts val="2400"/>
                        </a:spcBef>
                      </a:pPr>
                      <a:r>
                        <a:rPr lang="en-US" sz="900" b="1" kern="0" dirty="0">
                          <a:solidFill>
                            <a:schemeClr val="bg1"/>
                          </a:solidFill>
                          <a:effectLst/>
                          <a:latin typeface="Sitka Text" pitchFamily="2" charset="0"/>
                        </a:rPr>
                        <a:t>0.72</a:t>
                      </a:r>
                      <a:endParaRPr lang="en-US" sz="900" b="1" kern="0" dirty="0">
                        <a:solidFill>
                          <a:schemeClr val="bg1"/>
                        </a:solidFill>
                        <a:effectLst/>
                        <a:latin typeface="Sitka Text" pitchFamily="2" charset="0"/>
                        <a:ea typeface="MS Gothic" panose="020B0609070205080204" pitchFamily="49" charset="-128"/>
                        <a:cs typeface="Times New Roman" panose="02020603050405020304" pitchFamily="18" charset="0"/>
                      </a:endParaRPr>
                    </a:p>
                  </a:txBody>
                  <a:tcPr marL="36521" marR="36521" marT="0" marB="0"/>
                </a:tc>
                <a:extLst>
                  <a:ext uri="{0D108BD9-81ED-4DB2-BD59-A6C34878D82A}">
                    <a16:rowId xmlns:a16="http://schemas.microsoft.com/office/drawing/2014/main" val="3209725269"/>
                  </a:ext>
                </a:extLst>
              </a:tr>
            </a:tbl>
          </a:graphicData>
        </a:graphic>
      </p:graphicFrame>
    </p:spTree>
    <p:extLst>
      <p:ext uri="{BB962C8B-B14F-4D97-AF65-F5344CB8AC3E}">
        <p14:creationId xmlns:p14="http://schemas.microsoft.com/office/powerpoint/2010/main" val="411375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762C8F-EDF3-BAEC-77E5-83D7E87C997D}"/>
              </a:ext>
            </a:extLst>
          </p:cNvPr>
          <p:cNvSpPr>
            <a:spLocks noGrp="1"/>
          </p:cNvSpPr>
          <p:nvPr>
            <p:ph type="title" idx="6"/>
          </p:nvPr>
        </p:nvSpPr>
        <p:spPr/>
        <p:txBody>
          <a:bodyPr/>
          <a:lstStyle/>
          <a:p>
            <a:r>
              <a:rPr lang="en-US" dirty="0"/>
              <a:t>Key Insights:</a:t>
            </a:r>
          </a:p>
        </p:txBody>
      </p:sp>
      <p:sp>
        <p:nvSpPr>
          <p:cNvPr id="10" name="TextBox 9">
            <a:extLst>
              <a:ext uri="{FF2B5EF4-FFF2-40B4-BE49-F238E27FC236}">
                <a16:creationId xmlns:a16="http://schemas.microsoft.com/office/drawing/2014/main" id="{91529EE3-C68A-0EBF-4E41-DC47D03B07FB}"/>
              </a:ext>
            </a:extLst>
          </p:cNvPr>
          <p:cNvSpPr txBox="1"/>
          <p:nvPr/>
        </p:nvSpPr>
        <p:spPr>
          <a:xfrm>
            <a:off x="440646" y="1546146"/>
            <a:ext cx="3960159" cy="2839239"/>
          </a:xfrm>
          <a:prstGeom prst="rect">
            <a:avLst/>
          </a:prstGeom>
          <a:noFill/>
        </p:spPr>
        <p:txBody>
          <a:bodyPr wrap="square">
            <a:spAutoFit/>
          </a:bodyPr>
          <a:lstStyle/>
          <a:p>
            <a:pPr marL="285750" indent="-285750">
              <a:buFont typeface="Arial" panose="020B0604020202020204" pitchFamily="34" charset="0"/>
              <a:buChar char="•"/>
            </a:pPr>
            <a:r>
              <a:rPr lang="en-US" sz="1050" b="1" i="1" u="sng" dirty="0">
                <a:solidFill>
                  <a:schemeClr val="bg1"/>
                </a:solidFill>
                <a:latin typeface="Sitka Banner" pitchFamily="2" charset="0"/>
                <a:ea typeface="Tahoma" panose="020B0604030504040204" pitchFamily="34" charset="0"/>
                <a:cs typeface="Tahoma" panose="020B0604030504040204" pitchFamily="34" charset="0"/>
              </a:rPr>
              <a:t>Random Forest</a:t>
            </a:r>
            <a:r>
              <a:rPr lang="en-US" sz="1050" i="1" u="sng" dirty="0">
                <a:solidFill>
                  <a:schemeClr val="bg1"/>
                </a:solidFill>
                <a:latin typeface="Sitka Banner" pitchFamily="2" charset="0"/>
                <a:ea typeface="Tahoma" panose="020B0604030504040204" pitchFamily="34" charset="0"/>
                <a:cs typeface="Tahoma" panose="020B0604030504040204" pitchFamily="34" charset="0"/>
              </a:rPr>
              <a:t> </a:t>
            </a:r>
            <a:r>
              <a:rPr lang="en-US" sz="1050" i="1" dirty="0">
                <a:solidFill>
                  <a:schemeClr val="bg1"/>
                </a:solidFill>
                <a:latin typeface="Sitka Banner" pitchFamily="2" charset="0"/>
                <a:ea typeface="Tahoma" panose="020B0604030504040204" pitchFamily="34" charset="0"/>
                <a:cs typeface="Tahoma" panose="020B0604030504040204" pitchFamily="34" charset="0"/>
              </a:rPr>
              <a:t>performed the best with the highest accuracy and a good balance between precision and recall.</a:t>
            </a:r>
          </a:p>
          <a:p>
            <a:pPr marL="285750" indent="-285750">
              <a:buFont typeface="Arial" panose="020B0604020202020204" pitchFamily="34" charset="0"/>
              <a:buChar char="•"/>
            </a:pPr>
            <a:endParaRPr lang="en-US" sz="105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b="1" i="1" u="sng" dirty="0" err="1">
                <a:solidFill>
                  <a:schemeClr val="bg1"/>
                </a:solidFill>
                <a:latin typeface="Sitka Banner" pitchFamily="2" charset="0"/>
                <a:ea typeface="Tahoma" panose="020B0604030504040204" pitchFamily="34" charset="0"/>
                <a:cs typeface="Tahoma" panose="020B0604030504040204" pitchFamily="34" charset="0"/>
              </a:rPr>
              <a:t>XGBoost</a:t>
            </a:r>
            <a:r>
              <a:rPr lang="en-US" sz="1050" i="1" dirty="0">
                <a:solidFill>
                  <a:schemeClr val="bg1"/>
                </a:solidFill>
                <a:latin typeface="Sitka Banner" pitchFamily="2" charset="0"/>
                <a:ea typeface="Tahoma" panose="020B0604030504040204" pitchFamily="34" charset="0"/>
                <a:cs typeface="Tahoma" panose="020B0604030504040204" pitchFamily="34" charset="0"/>
              </a:rPr>
              <a:t> offers better balance for both classes, making it the best choice for datasets where minority class performance is crucial.</a:t>
            </a:r>
          </a:p>
          <a:p>
            <a:endParaRPr lang="en-US" sz="105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b="1" i="1" u="sng" dirty="0">
                <a:solidFill>
                  <a:schemeClr val="bg1"/>
                </a:solidFill>
                <a:latin typeface="Sitka Banner" pitchFamily="2" charset="0"/>
                <a:ea typeface="Tahoma" panose="020B0604030504040204" pitchFamily="34" charset="0"/>
                <a:cs typeface="Tahoma" panose="020B0604030504040204" pitchFamily="34" charset="0"/>
              </a:rPr>
              <a:t>Logistic Regression</a:t>
            </a:r>
            <a:r>
              <a:rPr lang="en-US" sz="1050" b="1" i="1" dirty="0">
                <a:solidFill>
                  <a:schemeClr val="bg1"/>
                </a:solidFill>
                <a:latin typeface="Sitka Banner" pitchFamily="2" charset="0"/>
                <a:ea typeface="Tahoma" panose="020B0604030504040204" pitchFamily="34" charset="0"/>
                <a:cs typeface="Tahoma" panose="020B0604030504040204" pitchFamily="34" charset="0"/>
              </a:rPr>
              <a:t> </a:t>
            </a:r>
            <a:r>
              <a:rPr lang="en-US" sz="1050" i="1" dirty="0">
                <a:solidFill>
                  <a:schemeClr val="bg1"/>
                </a:solidFill>
                <a:latin typeface="Sitka Banner" pitchFamily="2" charset="0"/>
                <a:ea typeface="Tahoma" panose="020B0604030504040204" pitchFamily="34" charset="0"/>
                <a:cs typeface="Tahoma" panose="020B0604030504040204" pitchFamily="34" charset="0"/>
              </a:rPr>
              <a:t>and </a:t>
            </a:r>
            <a:r>
              <a:rPr lang="en-US" sz="1050" b="1" i="1" u="sng" dirty="0">
                <a:solidFill>
                  <a:schemeClr val="bg1"/>
                </a:solidFill>
                <a:latin typeface="Sitka Banner" pitchFamily="2" charset="0"/>
                <a:ea typeface="Tahoma" panose="020B0604030504040204" pitchFamily="34" charset="0"/>
                <a:cs typeface="Tahoma" panose="020B0604030504040204" pitchFamily="34" charset="0"/>
              </a:rPr>
              <a:t>Decision Tree</a:t>
            </a:r>
            <a:r>
              <a:rPr lang="en-US" sz="1050" b="1" i="1" dirty="0">
                <a:solidFill>
                  <a:schemeClr val="bg1"/>
                </a:solidFill>
                <a:latin typeface="Sitka Banner" pitchFamily="2" charset="0"/>
                <a:ea typeface="Tahoma" panose="020B0604030504040204" pitchFamily="34" charset="0"/>
                <a:cs typeface="Tahoma" panose="020B0604030504040204" pitchFamily="34" charset="0"/>
              </a:rPr>
              <a:t> </a:t>
            </a:r>
            <a:r>
              <a:rPr lang="en-US" sz="1050" i="1" dirty="0">
                <a:solidFill>
                  <a:schemeClr val="bg1"/>
                </a:solidFill>
                <a:latin typeface="Sitka Banner" pitchFamily="2" charset="0"/>
                <a:ea typeface="Tahoma" panose="020B0604030504040204" pitchFamily="34" charset="0"/>
                <a:cs typeface="Tahoma" panose="020B0604030504040204" pitchFamily="34" charset="0"/>
              </a:rPr>
              <a:t>were simpler models with reasonable performance but struggled with the minority.</a:t>
            </a:r>
          </a:p>
          <a:p>
            <a:pPr marL="285750" indent="-285750">
              <a:buFont typeface="Arial" panose="020B0604020202020204" pitchFamily="34" charset="0"/>
              <a:buChar char="•"/>
            </a:pPr>
            <a:endParaRPr lang="en-US" sz="105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b="1" i="1" u="sng" dirty="0">
                <a:solidFill>
                  <a:schemeClr val="bg1"/>
                </a:solidFill>
                <a:latin typeface="Sitka Banner" pitchFamily="2" charset="0"/>
                <a:ea typeface="Tahoma" panose="020B0604030504040204" pitchFamily="34" charset="0"/>
                <a:cs typeface="Tahoma" panose="020B0604030504040204" pitchFamily="34" charset="0"/>
              </a:rPr>
              <a:t>MLP</a:t>
            </a:r>
            <a:r>
              <a:rPr lang="en-US" sz="1050" i="1" dirty="0">
                <a:solidFill>
                  <a:schemeClr val="bg1"/>
                </a:solidFill>
                <a:latin typeface="Sitka Banner" pitchFamily="2" charset="0"/>
                <a:ea typeface="Tahoma" panose="020B0604030504040204" pitchFamily="34" charset="0"/>
                <a:cs typeface="Tahoma" panose="020B0604030504040204" pitchFamily="34" charset="0"/>
              </a:rPr>
              <a:t> shows reasonable performance for Class 0 </a:t>
            </a:r>
            <a:r>
              <a:rPr lang="en-US" sz="1050" i="1">
                <a:solidFill>
                  <a:schemeClr val="bg1"/>
                </a:solidFill>
                <a:latin typeface="Sitka Banner" pitchFamily="2" charset="0"/>
                <a:ea typeface="Tahoma" panose="020B0604030504040204" pitchFamily="34" charset="0"/>
                <a:cs typeface="Tahoma" panose="020B0604030504040204" pitchFamily="34" charset="0"/>
              </a:rPr>
              <a:t>(Bad Wine</a:t>
            </a:r>
            <a:r>
              <a:rPr lang="en-US" sz="1050" i="1" dirty="0">
                <a:solidFill>
                  <a:schemeClr val="bg1"/>
                </a:solidFill>
                <a:latin typeface="Sitka Banner" pitchFamily="2" charset="0"/>
                <a:ea typeface="Tahoma" panose="020B0604030504040204" pitchFamily="34" charset="0"/>
                <a:cs typeface="Tahoma" panose="020B0604030504040204" pitchFamily="34" charset="0"/>
              </a:rPr>
              <a:t>) but struggles with Class 1 (Good Wine), achieving only 0.30 F1-score. Performance limitations align with those of simpler models, highlighting the difficulty of this dataset.</a:t>
            </a:r>
          </a:p>
          <a:p>
            <a:endParaRPr lang="en-US" sz="105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050" b="1" i="1" u="sng" dirty="0">
                <a:solidFill>
                  <a:schemeClr val="bg1"/>
                </a:solidFill>
                <a:latin typeface="Sitka Banner" pitchFamily="2" charset="0"/>
                <a:ea typeface="Tahoma" panose="020B0604030504040204" pitchFamily="34" charset="0"/>
                <a:cs typeface="Tahoma" panose="020B0604030504040204" pitchFamily="34" charset="0"/>
              </a:rPr>
              <a:t>SVM</a:t>
            </a:r>
            <a:r>
              <a:rPr lang="en-US" sz="1050" i="1" dirty="0">
                <a:solidFill>
                  <a:schemeClr val="bg1"/>
                </a:solidFill>
                <a:latin typeface="Sitka Banner" pitchFamily="2" charset="0"/>
                <a:ea typeface="Tahoma" panose="020B0604030504040204" pitchFamily="34" charset="0"/>
                <a:cs typeface="Tahoma" panose="020B0604030504040204" pitchFamily="34" charset="0"/>
              </a:rPr>
              <a:t>'s underperformance for Class 1 suggests it may not be ideal without enhancements like class weighting or data transformation.</a:t>
            </a:r>
          </a:p>
          <a:p>
            <a:pPr marL="285750" indent="-285750">
              <a:buFont typeface="Arial" panose="020B0604020202020204" pitchFamily="34" charset="0"/>
              <a:buChar char="•"/>
            </a:pPr>
            <a:endParaRPr lang="en-US" sz="1050" i="1" dirty="0">
              <a:solidFill>
                <a:schemeClr val="bg1"/>
              </a:solidFill>
              <a:latin typeface="Sitka Text" pitchFamily="2" charset="0"/>
              <a:ea typeface="Tahoma" panose="020B0604030504040204" pitchFamily="34" charset="0"/>
              <a:cs typeface="Tahoma" panose="020B0604030504040204" pitchFamily="34" charset="0"/>
            </a:endParaRPr>
          </a:p>
        </p:txBody>
      </p:sp>
      <p:pic>
        <p:nvPicPr>
          <p:cNvPr id="15" name="Picture 14">
            <a:extLst>
              <a:ext uri="{FF2B5EF4-FFF2-40B4-BE49-F238E27FC236}">
                <a16:creationId xmlns:a16="http://schemas.microsoft.com/office/drawing/2014/main" id="{B5A350D0-69A2-CEDA-99AB-8354AC3E8CD0}"/>
              </a:ext>
            </a:extLst>
          </p:cNvPr>
          <p:cNvPicPr>
            <a:picLocks noChangeAspect="1"/>
          </p:cNvPicPr>
          <p:nvPr/>
        </p:nvPicPr>
        <p:blipFill>
          <a:blip r:embed="rId2"/>
          <a:stretch>
            <a:fillRect/>
          </a:stretch>
        </p:blipFill>
        <p:spPr>
          <a:xfrm>
            <a:off x="4572000" y="2984166"/>
            <a:ext cx="4245654" cy="1880625"/>
          </a:xfrm>
          <a:prstGeom prst="rect">
            <a:avLst/>
          </a:prstGeom>
        </p:spPr>
      </p:pic>
      <p:pic>
        <p:nvPicPr>
          <p:cNvPr id="17" name="Picture 16">
            <a:extLst>
              <a:ext uri="{FF2B5EF4-FFF2-40B4-BE49-F238E27FC236}">
                <a16:creationId xmlns:a16="http://schemas.microsoft.com/office/drawing/2014/main" id="{52394215-6F07-A08E-CD59-51D17E510614}"/>
              </a:ext>
            </a:extLst>
          </p:cNvPr>
          <p:cNvPicPr>
            <a:picLocks noChangeAspect="1"/>
          </p:cNvPicPr>
          <p:nvPr/>
        </p:nvPicPr>
        <p:blipFill>
          <a:blip r:embed="rId3"/>
          <a:stretch>
            <a:fillRect/>
          </a:stretch>
        </p:blipFill>
        <p:spPr>
          <a:xfrm>
            <a:off x="4572000" y="655697"/>
            <a:ext cx="4245654" cy="2188935"/>
          </a:xfrm>
          <a:prstGeom prst="rect">
            <a:avLst/>
          </a:prstGeom>
        </p:spPr>
      </p:pic>
    </p:spTree>
    <p:extLst>
      <p:ext uri="{BB962C8B-B14F-4D97-AF65-F5344CB8AC3E}">
        <p14:creationId xmlns:p14="http://schemas.microsoft.com/office/powerpoint/2010/main" val="303811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779B0C-BB9C-CEC9-A465-22EF15A5AF94}"/>
              </a:ext>
            </a:extLst>
          </p:cNvPr>
          <p:cNvSpPr>
            <a:spLocks noGrp="1"/>
          </p:cNvSpPr>
          <p:nvPr>
            <p:ph type="title" idx="6"/>
          </p:nvPr>
        </p:nvSpPr>
        <p:spPr/>
        <p:txBody>
          <a:bodyPr/>
          <a:lstStyle/>
          <a:p>
            <a:r>
              <a:rPr lang="en-US" dirty="0"/>
              <a:t>Conclusion:</a:t>
            </a:r>
          </a:p>
        </p:txBody>
      </p:sp>
      <p:sp>
        <p:nvSpPr>
          <p:cNvPr id="11" name="TextBox 10">
            <a:extLst>
              <a:ext uri="{FF2B5EF4-FFF2-40B4-BE49-F238E27FC236}">
                <a16:creationId xmlns:a16="http://schemas.microsoft.com/office/drawing/2014/main" id="{8DC916D5-A47C-BF4D-8099-9D1F3693E3F4}"/>
              </a:ext>
            </a:extLst>
          </p:cNvPr>
          <p:cNvSpPr txBox="1"/>
          <p:nvPr/>
        </p:nvSpPr>
        <p:spPr>
          <a:xfrm>
            <a:off x="659488" y="1357010"/>
            <a:ext cx="4477288" cy="1615827"/>
          </a:xfrm>
          <a:prstGeom prst="rect">
            <a:avLst/>
          </a:prstGeom>
          <a:noFill/>
        </p:spPr>
        <p:txBody>
          <a:bodyPr wrap="square">
            <a:spAutoFit/>
          </a:bodyPr>
          <a:lstStyle/>
          <a:p>
            <a:pPr marL="285750" indent="-285750">
              <a:buFont typeface="Arial" panose="020B0604020202020204" pitchFamily="34" charset="0"/>
              <a:buChar char="•"/>
            </a:pPr>
            <a:r>
              <a:rPr lang="en-US" sz="1100" b="1" i="1" dirty="0">
                <a:solidFill>
                  <a:schemeClr val="bg1"/>
                </a:solidFill>
                <a:latin typeface="Sitka Banner" pitchFamily="2" charset="0"/>
                <a:ea typeface="Tahoma" panose="020B0604030504040204" pitchFamily="34" charset="0"/>
                <a:cs typeface="Tahoma" panose="020B0604030504040204" pitchFamily="34" charset="0"/>
              </a:rPr>
              <a:t>Random Forest </a:t>
            </a:r>
            <a:r>
              <a:rPr lang="en-US" sz="1100" i="1" dirty="0">
                <a:solidFill>
                  <a:schemeClr val="bg1"/>
                </a:solidFill>
                <a:latin typeface="Sitka Banner" pitchFamily="2" charset="0"/>
                <a:ea typeface="Tahoma" panose="020B0604030504040204" pitchFamily="34" charset="0"/>
                <a:cs typeface="Tahoma" panose="020B0604030504040204" pitchFamily="34" charset="0"/>
              </a:rPr>
              <a:t>outperformed other models, making it the most reliable for this classification task, especially for predicting bad wines, which are the minority class in the dataset.</a:t>
            </a:r>
          </a:p>
          <a:p>
            <a:pPr marL="285750" indent="-285750">
              <a:buFont typeface="Arial" panose="020B0604020202020204" pitchFamily="34" charset="0"/>
              <a:buChar char="•"/>
            </a:pPr>
            <a:endParaRPr lang="en-US" sz="110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100" b="1" i="1" dirty="0">
                <a:solidFill>
                  <a:schemeClr val="bg1"/>
                </a:solidFill>
                <a:latin typeface="Sitka Banner" pitchFamily="2" charset="0"/>
                <a:ea typeface="Tahoma" panose="020B0604030504040204" pitchFamily="34" charset="0"/>
                <a:cs typeface="Tahoma" panose="020B0604030504040204" pitchFamily="34" charset="0"/>
              </a:rPr>
              <a:t>K-NN</a:t>
            </a:r>
            <a:r>
              <a:rPr lang="en-US" sz="1100" i="1" dirty="0">
                <a:solidFill>
                  <a:schemeClr val="bg1"/>
                </a:solidFill>
                <a:latin typeface="Sitka Banner" pitchFamily="2" charset="0"/>
                <a:ea typeface="Tahoma" panose="020B0604030504040204" pitchFamily="34" charset="0"/>
                <a:cs typeface="Tahoma" panose="020B0604030504040204" pitchFamily="34" charset="0"/>
              </a:rPr>
              <a:t>, </a:t>
            </a:r>
            <a:r>
              <a:rPr lang="en-US" sz="1100" b="1" i="1" dirty="0">
                <a:solidFill>
                  <a:schemeClr val="bg1"/>
                </a:solidFill>
                <a:latin typeface="Sitka Banner" pitchFamily="2" charset="0"/>
                <a:ea typeface="Tahoma" panose="020B0604030504040204" pitchFamily="34" charset="0"/>
                <a:cs typeface="Tahoma" panose="020B0604030504040204" pitchFamily="34" charset="0"/>
              </a:rPr>
              <a:t>SVM</a:t>
            </a:r>
            <a:r>
              <a:rPr lang="en-US" sz="1100" i="1" dirty="0">
                <a:solidFill>
                  <a:schemeClr val="bg1"/>
                </a:solidFill>
                <a:latin typeface="Sitka Banner" pitchFamily="2" charset="0"/>
                <a:ea typeface="Tahoma" panose="020B0604030504040204" pitchFamily="34" charset="0"/>
                <a:cs typeface="Tahoma" panose="020B0604030504040204" pitchFamily="34" charset="0"/>
              </a:rPr>
              <a:t>, and </a:t>
            </a:r>
            <a:r>
              <a:rPr lang="en-US" sz="1100" b="1" i="1" dirty="0">
                <a:solidFill>
                  <a:schemeClr val="bg1"/>
                </a:solidFill>
                <a:latin typeface="Sitka Banner" pitchFamily="2" charset="0"/>
                <a:ea typeface="Tahoma" panose="020B0604030504040204" pitchFamily="34" charset="0"/>
                <a:cs typeface="Tahoma" panose="020B0604030504040204" pitchFamily="34" charset="0"/>
              </a:rPr>
              <a:t>Gaussian Naive Bayes </a:t>
            </a:r>
            <a:r>
              <a:rPr lang="en-US" sz="1100" i="1" dirty="0">
                <a:solidFill>
                  <a:schemeClr val="bg1"/>
                </a:solidFill>
                <a:latin typeface="Sitka Banner" pitchFamily="2" charset="0"/>
                <a:ea typeface="Tahoma" panose="020B0604030504040204" pitchFamily="34" charset="0"/>
                <a:cs typeface="Tahoma" panose="020B0604030504040204" pitchFamily="34" charset="0"/>
              </a:rPr>
              <a:t>struggled with detecting bad wines, often failing to predict them effectively. </a:t>
            </a:r>
          </a:p>
          <a:p>
            <a:pPr marL="285750" indent="-285750">
              <a:buFont typeface="Arial" panose="020B0604020202020204" pitchFamily="34" charset="0"/>
              <a:buChar char="•"/>
            </a:pPr>
            <a:endParaRPr lang="en-US" sz="110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100" b="1" i="1" dirty="0">
                <a:solidFill>
                  <a:schemeClr val="bg1"/>
                </a:solidFill>
                <a:latin typeface="Sitka Banner" pitchFamily="2" charset="0"/>
                <a:ea typeface="Tahoma" panose="020B0604030504040204" pitchFamily="34" charset="0"/>
                <a:cs typeface="Tahoma" panose="020B0604030504040204" pitchFamily="34" charset="0"/>
              </a:rPr>
              <a:t>Logistic Regression </a:t>
            </a:r>
            <a:r>
              <a:rPr lang="en-US" sz="1100" i="1" dirty="0">
                <a:solidFill>
                  <a:schemeClr val="bg1"/>
                </a:solidFill>
                <a:latin typeface="Sitka Banner" pitchFamily="2" charset="0"/>
                <a:ea typeface="Tahoma" panose="020B0604030504040204" pitchFamily="34" charset="0"/>
                <a:cs typeface="Tahoma" panose="020B0604030504040204" pitchFamily="34" charset="0"/>
              </a:rPr>
              <a:t>provided a good baseline but showed poor performance for bad wines with low recall and precision.</a:t>
            </a:r>
          </a:p>
        </p:txBody>
      </p:sp>
      <p:sp>
        <p:nvSpPr>
          <p:cNvPr id="13" name="TextBox 12">
            <a:extLst>
              <a:ext uri="{FF2B5EF4-FFF2-40B4-BE49-F238E27FC236}">
                <a16:creationId xmlns:a16="http://schemas.microsoft.com/office/drawing/2014/main" id="{6B8E9CBA-2717-7742-0373-49E9007E5796}"/>
              </a:ext>
            </a:extLst>
          </p:cNvPr>
          <p:cNvSpPr txBox="1"/>
          <p:nvPr/>
        </p:nvSpPr>
        <p:spPr>
          <a:xfrm>
            <a:off x="720000" y="3123864"/>
            <a:ext cx="4416776" cy="1492716"/>
          </a:xfrm>
          <a:prstGeom prst="rect">
            <a:avLst/>
          </a:prstGeom>
          <a:noFill/>
        </p:spPr>
        <p:txBody>
          <a:bodyPr wrap="square">
            <a:spAutoFit/>
          </a:bodyPr>
          <a:lstStyle/>
          <a:p>
            <a:r>
              <a:rPr lang="en-US" b="1" i="1" dirty="0">
                <a:solidFill>
                  <a:schemeClr val="bg1"/>
                </a:solidFill>
                <a:latin typeface="Sitka Text" pitchFamily="2" charset="0"/>
                <a:ea typeface="Tahoma" panose="020B0604030504040204" pitchFamily="34" charset="0"/>
                <a:cs typeface="Tahoma" panose="020B0604030504040204" pitchFamily="34" charset="0"/>
              </a:rPr>
              <a:t>Additional Findings:</a:t>
            </a:r>
          </a:p>
          <a:p>
            <a:pPr marL="285750" indent="-285750">
              <a:buFont typeface="Arial" panose="020B0604020202020204" pitchFamily="34" charset="0"/>
              <a:buChar char="•"/>
            </a:pPr>
            <a:r>
              <a:rPr lang="en-US" sz="1100" b="1" i="1" u="sng" dirty="0">
                <a:solidFill>
                  <a:schemeClr val="bg1"/>
                </a:solidFill>
                <a:latin typeface="Sitka Banner" pitchFamily="2" charset="0"/>
                <a:ea typeface="Tahoma" panose="020B0604030504040204" pitchFamily="34" charset="0"/>
                <a:cs typeface="Tahoma" panose="020B0604030504040204" pitchFamily="34" charset="0"/>
              </a:rPr>
              <a:t>Class imbalance</a:t>
            </a:r>
            <a:r>
              <a:rPr lang="en-US" sz="1100" i="1" dirty="0">
                <a:solidFill>
                  <a:schemeClr val="bg1"/>
                </a:solidFill>
                <a:latin typeface="Sitka Banner" pitchFamily="2" charset="0"/>
                <a:ea typeface="Tahoma" panose="020B0604030504040204" pitchFamily="34" charset="0"/>
                <a:cs typeface="Tahoma" panose="020B0604030504040204" pitchFamily="34" charset="0"/>
              </a:rPr>
              <a:t>: There were significantly more good wines than bad wines, which led to models being biased toward the majority class. Techniques like oversampling or </a:t>
            </a:r>
            <a:r>
              <a:rPr lang="en-US" sz="1100" i="1" dirty="0" err="1">
                <a:solidFill>
                  <a:schemeClr val="bg1"/>
                </a:solidFill>
                <a:latin typeface="Sitka Banner" pitchFamily="2" charset="0"/>
                <a:ea typeface="Tahoma" panose="020B0604030504040204" pitchFamily="34" charset="0"/>
                <a:cs typeface="Tahoma" panose="020B0604030504040204" pitchFamily="34" charset="0"/>
              </a:rPr>
              <a:t>undersampling</a:t>
            </a:r>
            <a:r>
              <a:rPr lang="en-US" sz="1100" i="1" dirty="0">
                <a:solidFill>
                  <a:schemeClr val="bg1"/>
                </a:solidFill>
                <a:latin typeface="Sitka Banner" pitchFamily="2" charset="0"/>
                <a:ea typeface="Tahoma" panose="020B0604030504040204" pitchFamily="34" charset="0"/>
                <a:cs typeface="Tahoma" panose="020B0604030504040204" pitchFamily="34" charset="0"/>
              </a:rPr>
              <a:t> could improve performance for Class 1.</a:t>
            </a:r>
          </a:p>
          <a:p>
            <a:pPr marL="285750" indent="-285750">
              <a:buFont typeface="Arial" panose="020B0604020202020204" pitchFamily="34" charset="0"/>
              <a:buChar char="•"/>
            </a:pPr>
            <a:endParaRPr lang="en-US" sz="1100" i="1" dirty="0">
              <a:solidFill>
                <a:schemeClr val="bg1"/>
              </a:solidFill>
              <a:latin typeface="Sitka Banner" pitchFamily="2"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100" i="1" dirty="0">
                <a:solidFill>
                  <a:schemeClr val="bg1"/>
                </a:solidFill>
                <a:latin typeface="Sitka Banner" pitchFamily="2" charset="0"/>
                <a:ea typeface="Tahoma" panose="020B0604030504040204" pitchFamily="34" charset="0"/>
                <a:cs typeface="Tahoma" panose="020B0604030504040204" pitchFamily="34" charset="0"/>
              </a:rPr>
              <a:t> Advanced models like </a:t>
            </a:r>
            <a:r>
              <a:rPr lang="en-US" sz="1100" b="1" i="1" dirty="0">
                <a:solidFill>
                  <a:schemeClr val="bg1"/>
                </a:solidFill>
                <a:latin typeface="Sitka Banner" pitchFamily="2" charset="0"/>
                <a:ea typeface="Tahoma" panose="020B0604030504040204" pitchFamily="34" charset="0"/>
                <a:cs typeface="Tahoma" panose="020B0604030504040204" pitchFamily="34" charset="0"/>
              </a:rPr>
              <a:t>ANN</a:t>
            </a:r>
            <a:r>
              <a:rPr lang="en-US" sz="1100" i="1" dirty="0">
                <a:solidFill>
                  <a:schemeClr val="bg1"/>
                </a:solidFill>
                <a:latin typeface="Sitka Banner" pitchFamily="2" charset="0"/>
                <a:ea typeface="Tahoma" panose="020B0604030504040204" pitchFamily="34" charset="0"/>
                <a:cs typeface="Tahoma" panose="020B0604030504040204" pitchFamily="34" charset="0"/>
              </a:rPr>
              <a:t> and </a:t>
            </a:r>
            <a:r>
              <a:rPr lang="en-US" sz="1100" b="1" i="1" dirty="0" err="1">
                <a:solidFill>
                  <a:schemeClr val="bg1"/>
                </a:solidFill>
                <a:latin typeface="Sitka Banner" pitchFamily="2" charset="0"/>
                <a:ea typeface="Tahoma" panose="020B0604030504040204" pitchFamily="34" charset="0"/>
                <a:cs typeface="Tahoma" panose="020B0604030504040204" pitchFamily="34" charset="0"/>
              </a:rPr>
              <a:t>XGBoost</a:t>
            </a:r>
            <a:r>
              <a:rPr lang="en-US" sz="1100" i="1" dirty="0">
                <a:solidFill>
                  <a:schemeClr val="bg1"/>
                </a:solidFill>
                <a:latin typeface="Sitka Banner" pitchFamily="2" charset="0"/>
                <a:ea typeface="Tahoma" panose="020B0604030504040204" pitchFamily="34" charset="0"/>
                <a:cs typeface="Tahoma" panose="020B0604030504040204" pitchFamily="34" charset="0"/>
              </a:rPr>
              <a:t> required significant fine-tuning to improve performance, and their computational cost was high.</a:t>
            </a:r>
          </a:p>
        </p:txBody>
      </p:sp>
      <p:pic>
        <p:nvPicPr>
          <p:cNvPr id="18" name="Picture 17">
            <a:extLst>
              <a:ext uri="{FF2B5EF4-FFF2-40B4-BE49-F238E27FC236}">
                <a16:creationId xmlns:a16="http://schemas.microsoft.com/office/drawing/2014/main" id="{83EEB848-5BED-32B8-DEC0-90A73690F321}"/>
              </a:ext>
            </a:extLst>
          </p:cNvPr>
          <p:cNvPicPr>
            <a:picLocks noChangeAspect="1"/>
          </p:cNvPicPr>
          <p:nvPr/>
        </p:nvPicPr>
        <p:blipFill>
          <a:blip r:embed="rId2"/>
          <a:stretch>
            <a:fillRect/>
          </a:stretch>
        </p:blipFill>
        <p:spPr>
          <a:xfrm>
            <a:off x="5354328" y="1627095"/>
            <a:ext cx="3130184" cy="2589050"/>
          </a:xfrm>
          <a:prstGeom prst="rect">
            <a:avLst/>
          </a:prstGeom>
        </p:spPr>
      </p:pic>
    </p:spTree>
    <p:extLst>
      <p:ext uri="{BB962C8B-B14F-4D97-AF65-F5344CB8AC3E}">
        <p14:creationId xmlns:p14="http://schemas.microsoft.com/office/powerpoint/2010/main" val="3889408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DAC4-5039-C530-4F23-BAB5D8CF1BC0}"/>
              </a:ext>
            </a:extLst>
          </p:cNvPr>
          <p:cNvSpPr>
            <a:spLocks noGrp="1"/>
          </p:cNvSpPr>
          <p:nvPr>
            <p:ph type="title"/>
          </p:nvPr>
        </p:nvSpPr>
        <p:spPr>
          <a:xfrm>
            <a:off x="720000" y="1264023"/>
            <a:ext cx="2336400" cy="527700"/>
          </a:xfrm>
        </p:spPr>
        <p:txBody>
          <a:bodyPr/>
          <a:lstStyle/>
          <a:p>
            <a:r>
              <a:rPr lang="en-US" dirty="0"/>
              <a:t>Improvements:</a:t>
            </a:r>
          </a:p>
        </p:txBody>
      </p:sp>
      <p:sp>
        <p:nvSpPr>
          <p:cNvPr id="3" name="Subtitle 2">
            <a:extLst>
              <a:ext uri="{FF2B5EF4-FFF2-40B4-BE49-F238E27FC236}">
                <a16:creationId xmlns:a16="http://schemas.microsoft.com/office/drawing/2014/main" id="{AA772DC7-89B0-6C57-0C3C-D9F7E4AC5535}"/>
              </a:ext>
            </a:extLst>
          </p:cNvPr>
          <p:cNvSpPr>
            <a:spLocks noGrp="1"/>
          </p:cNvSpPr>
          <p:nvPr>
            <p:ph type="subTitle" idx="1"/>
          </p:nvPr>
        </p:nvSpPr>
        <p:spPr>
          <a:xfrm>
            <a:off x="572082" y="1806054"/>
            <a:ext cx="2336400" cy="2073423"/>
          </a:xfrm>
        </p:spPr>
        <p:txBody>
          <a:bodyPr/>
          <a:lstStyle/>
          <a:p>
            <a:pPr algn="just"/>
            <a:r>
              <a:rPr lang="en-US" sz="1050" b="1" i="1" dirty="0">
                <a:latin typeface="Sitka Banner" pitchFamily="2" charset="0"/>
              </a:rPr>
              <a:t>Class Imbalance Solutions</a:t>
            </a:r>
            <a:r>
              <a:rPr lang="en-US" sz="1050" i="1" dirty="0">
                <a:latin typeface="Sitka Banner" pitchFamily="2" charset="0"/>
              </a:rPr>
              <a:t>: Implement techniques such as SMOTE (Synthetic Minority Over-sampling Technique) or use models that handle imbalanced data more effectively.</a:t>
            </a:r>
          </a:p>
          <a:p>
            <a:pPr algn="just"/>
            <a:endParaRPr lang="en-US" sz="1050" i="1" dirty="0">
              <a:latin typeface="Sitka Banner" pitchFamily="2" charset="0"/>
            </a:endParaRPr>
          </a:p>
          <a:p>
            <a:pPr algn="just"/>
            <a:r>
              <a:rPr lang="en-US" sz="1050" b="1" i="1" dirty="0">
                <a:latin typeface="Sitka Banner" pitchFamily="2" charset="0"/>
              </a:rPr>
              <a:t>Hyperparameter Tuning</a:t>
            </a:r>
            <a:r>
              <a:rPr lang="en-US" sz="1050" i="1" dirty="0">
                <a:latin typeface="Sitka Banner" pitchFamily="2" charset="0"/>
              </a:rPr>
              <a:t>: Fine-tune hyperparameters using grid search or random search to maximize model performance.</a:t>
            </a:r>
          </a:p>
        </p:txBody>
      </p:sp>
      <p:sp>
        <p:nvSpPr>
          <p:cNvPr id="4" name="Title 3">
            <a:extLst>
              <a:ext uri="{FF2B5EF4-FFF2-40B4-BE49-F238E27FC236}">
                <a16:creationId xmlns:a16="http://schemas.microsoft.com/office/drawing/2014/main" id="{640776C5-2704-C37D-FC9C-688613D52A7A}"/>
              </a:ext>
            </a:extLst>
          </p:cNvPr>
          <p:cNvSpPr>
            <a:spLocks noGrp="1"/>
          </p:cNvSpPr>
          <p:nvPr>
            <p:ph type="title" idx="2"/>
          </p:nvPr>
        </p:nvSpPr>
        <p:spPr>
          <a:xfrm>
            <a:off x="3394041" y="1264023"/>
            <a:ext cx="2336400" cy="527700"/>
          </a:xfrm>
        </p:spPr>
        <p:txBody>
          <a:bodyPr/>
          <a:lstStyle/>
          <a:p>
            <a:r>
              <a:rPr lang="en-US" dirty="0"/>
              <a:t>Takeaways:</a:t>
            </a:r>
          </a:p>
        </p:txBody>
      </p:sp>
      <p:sp>
        <p:nvSpPr>
          <p:cNvPr id="5" name="Subtitle 4">
            <a:extLst>
              <a:ext uri="{FF2B5EF4-FFF2-40B4-BE49-F238E27FC236}">
                <a16:creationId xmlns:a16="http://schemas.microsoft.com/office/drawing/2014/main" id="{05EC9D6E-29A6-E56A-4228-D7A858644E96}"/>
              </a:ext>
            </a:extLst>
          </p:cNvPr>
          <p:cNvSpPr>
            <a:spLocks noGrp="1"/>
          </p:cNvSpPr>
          <p:nvPr>
            <p:ph type="subTitle" idx="3"/>
          </p:nvPr>
        </p:nvSpPr>
        <p:spPr>
          <a:xfrm>
            <a:off x="3324961" y="1806054"/>
            <a:ext cx="2336400" cy="2081489"/>
          </a:xfrm>
        </p:spPr>
        <p:txBody>
          <a:bodyPr/>
          <a:lstStyle/>
          <a:p>
            <a:pPr algn="just"/>
            <a:r>
              <a:rPr lang="en-US" sz="1050" dirty="0">
                <a:latin typeface="Sitka Banner" pitchFamily="2" charset="0"/>
              </a:rPr>
              <a:t>The Random Forest model provides the best overall performance for predicting red wine quality, especially for the minority class (bad wine). It strikes a balance between accuracy, precision, and recall, making it the ideal model for this classification task.</a:t>
            </a:r>
          </a:p>
        </p:txBody>
      </p:sp>
      <p:sp>
        <p:nvSpPr>
          <p:cNvPr id="8" name="Title 7">
            <a:extLst>
              <a:ext uri="{FF2B5EF4-FFF2-40B4-BE49-F238E27FC236}">
                <a16:creationId xmlns:a16="http://schemas.microsoft.com/office/drawing/2014/main" id="{0B5B4235-F97F-8549-0F0B-76648A3934B4}"/>
              </a:ext>
            </a:extLst>
          </p:cNvPr>
          <p:cNvSpPr>
            <a:spLocks noGrp="1"/>
          </p:cNvSpPr>
          <p:nvPr>
            <p:ph type="title" idx="6"/>
          </p:nvPr>
        </p:nvSpPr>
        <p:spPr/>
        <p:txBody>
          <a:bodyPr/>
          <a:lstStyle/>
          <a:p>
            <a:r>
              <a:rPr lang="en-US" dirty="0"/>
              <a:t>Future Work &amp; Discussion</a:t>
            </a:r>
          </a:p>
        </p:txBody>
      </p:sp>
      <p:pic>
        <p:nvPicPr>
          <p:cNvPr id="11" name="Picture 10">
            <a:extLst>
              <a:ext uri="{FF2B5EF4-FFF2-40B4-BE49-F238E27FC236}">
                <a16:creationId xmlns:a16="http://schemas.microsoft.com/office/drawing/2014/main" id="{63DB44AD-EB77-6B8C-D7D7-97A7266F8393}"/>
              </a:ext>
            </a:extLst>
          </p:cNvPr>
          <p:cNvPicPr>
            <a:picLocks noChangeAspect="1"/>
          </p:cNvPicPr>
          <p:nvPr/>
        </p:nvPicPr>
        <p:blipFill>
          <a:blip r:embed="rId2"/>
          <a:stretch>
            <a:fillRect/>
          </a:stretch>
        </p:blipFill>
        <p:spPr>
          <a:xfrm>
            <a:off x="6077841" y="1264023"/>
            <a:ext cx="2772241" cy="3326689"/>
          </a:xfrm>
          <a:prstGeom prst="rect">
            <a:avLst/>
          </a:prstGeom>
        </p:spPr>
      </p:pic>
    </p:spTree>
    <p:extLst>
      <p:ext uri="{BB962C8B-B14F-4D97-AF65-F5344CB8AC3E}">
        <p14:creationId xmlns:p14="http://schemas.microsoft.com/office/powerpoint/2010/main" val="525546131"/>
      </p:ext>
    </p:extLst>
  </p:cSld>
  <p:clrMapOvr>
    <a:masterClrMapping/>
  </p:clrMapOvr>
</p:sld>
</file>

<file path=ppt/theme/theme1.xml><?xml version="1.0" encoding="utf-8"?>
<a:theme xmlns:a="http://schemas.openxmlformats.org/drawingml/2006/main" name="Red Wine Brand MK Plan by Slidesgo">
  <a:themeElements>
    <a:clrScheme name="Simple Light">
      <a:dk1>
        <a:srgbClr val="191919"/>
      </a:dk1>
      <a:lt1>
        <a:srgbClr val="FFFFFF"/>
      </a:lt1>
      <a:dk2>
        <a:srgbClr val="980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808</Words>
  <Application>Microsoft Office PowerPoint</Application>
  <PresentationFormat>On-screen Show (16:9)</PresentationFormat>
  <Paragraphs>174</Paragraphs>
  <Slides>10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Sitka Banner</vt:lpstr>
      <vt:lpstr>Courier New</vt:lpstr>
      <vt:lpstr>Work Sans</vt:lpstr>
      <vt:lpstr>Agency FB</vt:lpstr>
      <vt:lpstr>Arial</vt:lpstr>
      <vt:lpstr>Sitka Text</vt:lpstr>
      <vt:lpstr>Bebas Neue</vt:lpstr>
      <vt:lpstr>Red Wine Brand MK Plan by Slidesgo</vt:lpstr>
      <vt:lpstr>Unlocking the Secrets of High-Quality Wine Using Machine Learning  CMSE 802</vt:lpstr>
      <vt:lpstr>PowerPoint Presentation</vt:lpstr>
      <vt:lpstr>methodology </vt:lpstr>
      <vt:lpstr>wHAT SETS US APART?</vt:lpstr>
      <vt:lpstr>PowerPoint Presentation</vt:lpstr>
      <vt:lpstr>Results</vt:lpstr>
      <vt:lpstr>Key Insights:</vt:lpstr>
      <vt:lpstr>Conclusion:</vt:lpstr>
      <vt:lpstr>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Aditya Dhaka</cp:lastModifiedBy>
  <cp:revision>39</cp:revision>
  <dcterms:modified xsi:type="dcterms:W3CDTF">2024-12-03T14:18:00Z</dcterms:modified>
</cp:coreProperties>
</file>